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</p:sldIdLst>
  <p:sldSz cx="18288000" cy="10287000"/>
  <p:notesSz cx="6858000" cy="9144000"/>
  <p:embeddedFontLst>
    <p:embeddedFont>
      <p:font typeface="Inter" panose="020B0604020202020204" charset="0"/>
      <p:regular r:id="rId15"/>
    </p:embeddedFont>
    <p:embeddedFont>
      <p:font typeface="Roboto Bold" panose="020B0604020202020204" charset="0"/>
      <p:regular r:id="rId16"/>
    </p:embeddedFont>
    <p:embeddedFont>
      <p:font typeface="Josefin Sans Bold" panose="020B0604020202020204" charset="-94"/>
      <p:regular r:id="rId17"/>
    </p:embeddedFont>
    <p:embeddedFont>
      <p:font typeface="Public Sans" panose="020B0604020202020204" charset="-94"/>
      <p:regular r:id="rId18"/>
    </p:embeddedFont>
    <p:embeddedFont>
      <p:font typeface="İnter" panose="020B0604020202020204" charset="0"/>
      <p:regular r:id="rId19"/>
    </p:embeddedFont>
    <p:embeddedFont>
      <p:font typeface="Open Sans" panose="020B0604020202020204" charset="0"/>
      <p:regular r:id="rId20"/>
    </p:embeddedFont>
    <p:embeddedFont>
      <p:font typeface="Open Sans Bold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D01"/>
    <a:srgbClr val="247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-85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svg"/><Relationship Id="rId4" Type="http://schemas.openxmlformats.org/officeDocument/2006/relationships/image" Target="../media/image8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0" y="2024783"/>
            <a:ext cx="6172199" cy="8313046"/>
            <a:chOff x="0" y="0"/>
            <a:chExt cx="3632200" cy="4892040"/>
          </a:xfrm>
        </p:grpSpPr>
        <p:sp>
          <p:nvSpPr>
            <p:cNvPr id="4" name="Freeform 4"/>
            <p:cNvSpPr/>
            <p:nvPr/>
          </p:nvSpPr>
          <p:spPr>
            <a:xfrm>
              <a:off x="15240" y="15240"/>
              <a:ext cx="3600450" cy="4860290"/>
            </a:xfrm>
            <a:custGeom>
              <a:avLst/>
              <a:gdLst/>
              <a:ahLst/>
              <a:cxnLst/>
              <a:rect l="l" t="t" r="r" b="b"/>
              <a:pathLst>
                <a:path w="3600450" h="4860290">
                  <a:moveTo>
                    <a:pt x="0" y="0"/>
                  </a:moveTo>
                  <a:lnTo>
                    <a:pt x="3600450" y="0"/>
                  </a:lnTo>
                  <a:lnTo>
                    <a:pt x="3600450" y="4860290"/>
                  </a:lnTo>
                  <a:lnTo>
                    <a:pt x="0" y="4860290"/>
                  </a:lnTo>
                  <a:close/>
                </a:path>
              </a:pathLst>
            </a:custGeom>
            <a:blipFill>
              <a:blip r:embed="rId2"/>
              <a:stretch>
                <a:fillRect l="-27443" t="-5593" b="-3610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632200" cy="4892040"/>
            </a:xfrm>
            <a:custGeom>
              <a:avLst/>
              <a:gdLst/>
              <a:ahLst/>
              <a:cxnLst/>
              <a:rect l="l" t="t" r="r" b="b"/>
              <a:pathLst>
                <a:path w="3632200" h="4892040">
                  <a:moveTo>
                    <a:pt x="3632200" y="4892040"/>
                  </a:moveTo>
                  <a:lnTo>
                    <a:pt x="0" y="489204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892040"/>
                  </a:lnTo>
                  <a:close/>
                  <a:moveTo>
                    <a:pt x="31750" y="4860290"/>
                  </a:moveTo>
                  <a:lnTo>
                    <a:pt x="3600450" y="486029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860290"/>
                  </a:lnTo>
                  <a:close/>
                </a:path>
              </a:pathLst>
            </a:custGeom>
            <a:solidFill>
              <a:srgbClr val="061427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" y="0"/>
            <a:ext cx="18288000" cy="1827455"/>
            <a:chOff x="0" y="0"/>
            <a:chExt cx="4902492" cy="4813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02493" cy="481305"/>
            </a:xfrm>
            <a:custGeom>
              <a:avLst/>
              <a:gdLst/>
              <a:ahLst/>
              <a:cxnLst/>
              <a:rect l="l" t="t" r="r" b="b"/>
              <a:pathLst>
                <a:path w="4902493" h="481305">
                  <a:moveTo>
                    <a:pt x="0" y="0"/>
                  </a:moveTo>
                  <a:lnTo>
                    <a:pt x="4902493" y="0"/>
                  </a:lnTo>
                  <a:lnTo>
                    <a:pt x="4902493" y="481305"/>
                  </a:lnTo>
                  <a:lnTo>
                    <a:pt x="0" y="481305"/>
                  </a:lnTo>
                  <a:close/>
                </a:path>
              </a:pathLst>
            </a:custGeom>
            <a:solidFill>
              <a:srgbClr val="23314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02492" cy="519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466172" y="2112402"/>
            <a:ext cx="11821833" cy="8174599"/>
            <a:chOff x="0" y="0"/>
            <a:chExt cx="3199468" cy="214941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99468" cy="2149415"/>
            </a:xfrm>
            <a:custGeom>
              <a:avLst/>
              <a:gdLst/>
              <a:ahLst/>
              <a:cxnLst/>
              <a:rect l="l" t="t" r="r" b="b"/>
              <a:pathLst>
                <a:path w="3199468" h="2149415">
                  <a:moveTo>
                    <a:pt x="0" y="0"/>
                  </a:moveTo>
                  <a:lnTo>
                    <a:pt x="3199468" y="0"/>
                  </a:lnTo>
                  <a:lnTo>
                    <a:pt x="3199468" y="2149415"/>
                  </a:lnTo>
                  <a:lnTo>
                    <a:pt x="0" y="2149415"/>
                  </a:lnTo>
                  <a:close/>
                </a:path>
              </a:pathLst>
            </a:custGeom>
            <a:solidFill>
              <a:srgbClr val="23314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199468" cy="2187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353153" y="3594880"/>
            <a:ext cx="10497325" cy="2288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42"/>
              </a:lnSpc>
            </a:pPr>
            <a:r>
              <a:rPr lang="en-US" sz="4387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PROJE</a:t>
            </a:r>
            <a:r>
              <a:rPr lang="en-US" sz="4387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387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ADI</a:t>
            </a:r>
            <a:r>
              <a:rPr lang="en-US" sz="4387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>
              <a:lnSpc>
                <a:spcPts val="6142"/>
              </a:lnSpc>
            </a:pPr>
            <a:r>
              <a:rPr lang="en-US" sz="4387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HAKLARIMI</a:t>
            </a:r>
            <a:r>
              <a:rPr lang="en-US" sz="4387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387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</a:t>
            </a:r>
            <a:r>
              <a:rPr lang="en-US" sz="4387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387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SORUMLULUKLARIMI</a:t>
            </a:r>
            <a:r>
              <a:rPr lang="en-US" sz="4387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387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BİLİYORUM</a:t>
            </a:r>
            <a:endParaRPr lang="en-US" sz="4387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353153" y="6882867"/>
            <a:ext cx="9615018" cy="1500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7"/>
              </a:lnSpc>
            </a:pPr>
            <a:r>
              <a:rPr lang="en-US" sz="4290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PROJE</a:t>
            </a:r>
            <a:r>
              <a:rPr lang="en-US" sz="429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90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YÜRÜTÜCÜSÜ</a:t>
            </a:r>
            <a:r>
              <a:rPr lang="en-US" sz="429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</a:p>
          <a:p>
            <a:pPr>
              <a:lnSpc>
                <a:spcPts val="6007"/>
              </a:lnSpc>
            </a:pPr>
            <a:r>
              <a:rPr lang="en-US" sz="4290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NAZİLLİ</a:t>
            </a:r>
            <a:r>
              <a:rPr lang="en-US" sz="429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90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SOSYAL</a:t>
            </a:r>
            <a:r>
              <a:rPr lang="en-US" sz="429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90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BİLİMLER</a:t>
            </a:r>
            <a:r>
              <a:rPr lang="en-US" sz="429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90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LİSESİ</a:t>
            </a:r>
            <a:endParaRPr lang="en-US" sz="429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590800" y="615955"/>
            <a:ext cx="13522520" cy="704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19"/>
              </a:lnSpc>
            </a:pPr>
            <a:r>
              <a:rPr lang="en-US" sz="4599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AYDIN İL </a:t>
            </a:r>
            <a:r>
              <a:rPr lang="en-US" sz="4599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MİLLİ</a:t>
            </a:r>
            <a:r>
              <a:rPr lang="en-US" sz="4599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99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EĞİTİM</a:t>
            </a:r>
            <a:r>
              <a:rPr lang="en-US" sz="4599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99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MÜDÜRLÜĞÜ</a:t>
            </a:r>
            <a:r>
              <a:rPr lang="en-US" sz="4599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99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YEREL</a:t>
            </a:r>
            <a:r>
              <a:rPr lang="en-US" sz="4599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99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PROJESİ</a:t>
            </a:r>
            <a:endParaRPr lang="en-US" sz="4599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5811064" y="2664722"/>
            <a:ext cx="2039413" cy="2031766"/>
          </a:xfrm>
          <a:custGeom>
            <a:avLst/>
            <a:gdLst/>
            <a:ahLst/>
            <a:cxnLst/>
            <a:rect l="l" t="t" r="r" b="b"/>
            <a:pathLst>
              <a:path w="2039413" h="2031766">
                <a:moveTo>
                  <a:pt x="0" y="0"/>
                </a:moveTo>
                <a:lnTo>
                  <a:pt x="2039413" y="0"/>
                </a:lnTo>
                <a:lnTo>
                  <a:pt x="2039413" y="2031766"/>
                </a:lnTo>
                <a:lnTo>
                  <a:pt x="0" y="20317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45468" y="8587284"/>
            <a:ext cx="3068687" cy="1956638"/>
          </a:xfrm>
          <a:custGeom>
            <a:avLst/>
            <a:gdLst/>
            <a:ahLst/>
            <a:cxnLst/>
            <a:rect l="l" t="t" r="r" b="b"/>
            <a:pathLst>
              <a:path w="4478844" h="3364731">
                <a:moveTo>
                  <a:pt x="0" y="0"/>
                </a:moveTo>
                <a:lnTo>
                  <a:pt x="4478844" y="0"/>
                </a:lnTo>
                <a:lnTo>
                  <a:pt x="4478844" y="3364731"/>
                </a:lnTo>
                <a:lnTo>
                  <a:pt x="0" y="33647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1B50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431656" y="5524500"/>
            <a:ext cx="5856340" cy="4762500"/>
          </a:xfrm>
          <a:custGeom>
            <a:avLst/>
            <a:gdLst/>
            <a:ahLst/>
            <a:cxnLst/>
            <a:rect l="l" t="t" r="r" b="b"/>
            <a:pathLst>
              <a:path w="8876657" h="6949252">
                <a:moveTo>
                  <a:pt x="0" y="0"/>
                </a:moveTo>
                <a:lnTo>
                  <a:pt x="8876658" y="0"/>
                </a:lnTo>
                <a:lnTo>
                  <a:pt x="8876658" y="6949252"/>
                </a:lnTo>
                <a:lnTo>
                  <a:pt x="0" y="6949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143" b="-48"/>
            </a:stretch>
          </a:blipFill>
        </p:spPr>
      </p:sp>
      <p:sp>
        <p:nvSpPr>
          <p:cNvPr id="12" name="AutoShape 6"/>
          <p:cNvSpPr/>
          <p:nvPr/>
        </p:nvSpPr>
        <p:spPr>
          <a:xfrm>
            <a:off x="6781800" y="5143500"/>
            <a:ext cx="4679962" cy="5230442"/>
          </a:xfrm>
          <a:prstGeom prst="rect">
            <a:avLst/>
          </a:prstGeom>
          <a:solidFill>
            <a:srgbClr val="302C2C"/>
          </a:solidFill>
        </p:spPr>
      </p:sp>
      <p:sp>
        <p:nvSpPr>
          <p:cNvPr id="6" name="AutoShape 6"/>
          <p:cNvSpPr/>
          <p:nvPr/>
        </p:nvSpPr>
        <p:spPr>
          <a:xfrm>
            <a:off x="6477000" y="4838700"/>
            <a:ext cx="4679962" cy="5230442"/>
          </a:xfrm>
          <a:prstGeom prst="rect">
            <a:avLst/>
          </a:prstGeom>
          <a:solidFill>
            <a:srgbClr val="C00000"/>
          </a:solidFill>
        </p:spPr>
      </p:sp>
      <p:sp>
        <p:nvSpPr>
          <p:cNvPr id="7" name="Freeform 7"/>
          <p:cNvSpPr/>
          <p:nvPr/>
        </p:nvSpPr>
        <p:spPr>
          <a:xfrm>
            <a:off x="498346" y="3314700"/>
            <a:ext cx="10322053" cy="6400800"/>
          </a:xfrm>
          <a:custGeom>
            <a:avLst/>
            <a:gdLst/>
            <a:ahLst/>
            <a:cxnLst/>
            <a:rect l="l" t="t" r="r" b="b"/>
            <a:pathLst>
              <a:path w="10147940" h="6716668">
                <a:moveTo>
                  <a:pt x="0" y="0"/>
                </a:moveTo>
                <a:lnTo>
                  <a:pt x="10147941" y="0"/>
                </a:lnTo>
                <a:lnTo>
                  <a:pt x="10147941" y="6716668"/>
                </a:lnTo>
                <a:lnTo>
                  <a:pt x="0" y="6716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502358" y="368861"/>
            <a:ext cx="17512728" cy="871486"/>
          </a:xfrm>
          <a:prstGeom prst="rect">
            <a:avLst/>
          </a:prstGeom>
          <a:solidFill>
            <a:srgbClr val="302C2C"/>
          </a:solidFill>
        </p:spPr>
      </p:sp>
      <p:sp>
        <p:nvSpPr>
          <p:cNvPr id="9" name="TextBox 9"/>
          <p:cNvSpPr txBox="1"/>
          <p:nvPr/>
        </p:nvSpPr>
        <p:spPr>
          <a:xfrm>
            <a:off x="3893413" y="464693"/>
            <a:ext cx="9934449" cy="124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7"/>
              </a:lnSpc>
            </a:pPr>
            <a:r>
              <a:rPr lang="en-US" sz="3799" dirty="0">
                <a:solidFill>
                  <a:srgbClr val="FFFFFF"/>
                </a:solidFill>
                <a:latin typeface="HK Grotesk Bold"/>
              </a:rPr>
              <a:t>25 Mart 2023   Aydın </a:t>
            </a:r>
            <a:r>
              <a:rPr lang="en-US" sz="3799" dirty="0" err="1">
                <a:solidFill>
                  <a:srgbClr val="FFFFFF"/>
                </a:solidFill>
                <a:latin typeface="HK Grotesk Bold"/>
              </a:rPr>
              <a:t>Barosu</a:t>
            </a:r>
            <a:r>
              <a:rPr lang="en-US" sz="3799" dirty="0">
                <a:solidFill>
                  <a:srgbClr val="FFFFFF"/>
                </a:solidFill>
                <a:latin typeface="HK Grotesk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HK Grotesk Bold"/>
              </a:rPr>
              <a:t>Ziyareti</a:t>
            </a:r>
            <a:endParaRPr lang="en-US" sz="3799" dirty="0">
              <a:solidFill>
                <a:srgbClr val="FFFFFF"/>
              </a:solidFill>
              <a:latin typeface="HK Grotesk Bold"/>
            </a:endParaRPr>
          </a:p>
          <a:p>
            <a:pPr algn="ctr">
              <a:lnSpc>
                <a:spcPts val="4977"/>
              </a:lnSpc>
            </a:pPr>
            <a:endParaRPr lang="en-US" sz="3799" dirty="0">
              <a:solidFill>
                <a:srgbClr val="FFFFFF"/>
              </a:solidFill>
              <a:latin typeface="HK Grotesk Bold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502358" y="1408975"/>
            <a:ext cx="17512728" cy="1538248"/>
          </a:xfrm>
          <a:prstGeom prst="rect">
            <a:avLst/>
          </a:prstGeom>
          <a:solidFill>
            <a:srgbClr val="302C2C"/>
          </a:solidFill>
        </p:spPr>
      </p:sp>
      <p:sp>
        <p:nvSpPr>
          <p:cNvPr id="11" name="TextBox 11"/>
          <p:cNvSpPr txBox="1"/>
          <p:nvPr/>
        </p:nvSpPr>
        <p:spPr>
          <a:xfrm>
            <a:off x="697461" y="1478407"/>
            <a:ext cx="17198724" cy="1191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27"/>
              </a:lnSpc>
            </a:pPr>
            <a:r>
              <a:rPr lang="en-US" sz="2799" dirty="0">
                <a:solidFill>
                  <a:srgbClr val="FFFFFF"/>
                </a:solidFill>
                <a:latin typeface="Open Sans"/>
              </a:rPr>
              <a:t>Aydın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Barosu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bünyesinde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yapılan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ve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 İstanbul Aydın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Üniversitesi’nden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 Prof. DR.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Ebru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CEYLAN’ın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verdiği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  </a:t>
            </a:r>
          </a:p>
          <a:p>
            <a:pPr>
              <a:lnSpc>
                <a:spcPts val="4927"/>
              </a:lnSpc>
            </a:pPr>
            <a:r>
              <a:rPr lang="en-US" sz="2799" dirty="0">
                <a:solidFill>
                  <a:srgbClr val="FFFFFF"/>
                </a:solidFill>
                <a:latin typeface="Open Sans Bold"/>
              </a:rPr>
              <a:t>‘’</a:t>
            </a:r>
            <a:r>
              <a:rPr lang="en-US" sz="2799" dirty="0" err="1">
                <a:solidFill>
                  <a:srgbClr val="FFFFFF"/>
                </a:solidFill>
                <a:latin typeface="Open Sans Bold"/>
              </a:rPr>
              <a:t>TÜKETİCİ</a:t>
            </a:r>
            <a:r>
              <a:rPr lang="en-US" sz="2799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Open Sans Bold"/>
              </a:rPr>
              <a:t>HAKLARI</a:t>
            </a:r>
            <a:r>
              <a:rPr lang="en-US" sz="2799" dirty="0">
                <a:solidFill>
                  <a:srgbClr val="FFFFFF"/>
                </a:solidFill>
                <a:latin typeface="Open Sans Bold"/>
              </a:rPr>
              <a:t>’’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ile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ilgili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seminer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programına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katılım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sağladık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2968"/>
            <a:ext cx="18411825" cy="10439968"/>
            <a:chOff x="0" y="0"/>
            <a:chExt cx="4849205" cy="27496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49205" cy="2749621"/>
            </a:xfrm>
            <a:custGeom>
              <a:avLst/>
              <a:gdLst/>
              <a:ahLst/>
              <a:cxnLst/>
              <a:rect l="l" t="t" r="r" b="b"/>
              <a:pathLst>
                <a:path w="4849205" h="2749621">
                  <a:moveTo>
                    <a:pt x="0" y="0"/>
                  </a:moveTo>
                  <a:lnTo>
                    <a:pt x="4849205" y="0"/>
                  </a:lnTo>
                  <a:lnTo>
                    <a:pt x="4849205" y="2749621"/>
                  </a:lnTo>
                  <a:lnTo>
                    <a:pt x="0" y="2749621"/>
                  </a:lnTo>
                  <a:close/>
                </a:path>
              </a:pathLst>
            </a:custGeom>
            <a:solidFill>
              <a:srgbClr val="940C0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49205" cy="28067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-11846744" y="8128080"/>
            <a:ext cx="22809893" cy="2260440"/>
          </a:xfrm>
          <a:custGeom>
            <a:avLst/>
            <a:gdLst/>
            <a:ahLst/>
            <a:cxnLst/>
            <a:rect l="l" t="t" r="r" b="b"/>
            <a:pathLst>
              <a:path w="22809893" h="2260440">
                <a:moveTo>
                  <a:pt x="0" y="0"/>
                </a:moveTo>
                <a:lnTo>
                  <a:pt x="22809893" y="0"/>
                </a:lnTo>
                <a:lnTo>
                  <a:pt x="22809893" y="2260440"/>
                </a:lnTo>
                <a:lnTo>
                  <a:pt x="0" y="2260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4875" y="2525986"/>
            <a:ext cx="11232872" cy="7434757"/>
          </a:xfrm>
          <a:custGeom>
            <a:avLst/>
            <a:gdLst/>
            <a:ahLst/>
            <a:cxnLst/>
            <a:rect l="l" t="t" r="r" b="b"/>
            <a:pathLst>
              <a:path w="11232872" h="7434757">
                <a:moveTo>
                  <a:pt x="0" y="0"/>
                </a:moveTo>
                <a:lnTo>
                  <a:pt x="11232872" y="0"/>
                </a:lnTo>
                <a:lnTo>
                  <a:pt x="11232872" y="7434758"/>
                </a:lnTo>
                <a:lnTo>
                  <a:pt x="0" y="74347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AutoShape 7"/>
          <p:cNvSpPr/>
          <p:nvPr/>
        </p:nvSpPr>
        <p:spPr>
          <a:xfrm>
            <a:off x="16436097" y="-549722"/>
            <a:ext cx="3071393" cy="1727542"/>
          </a:xfrm>
          <a:prstGeom prst="rect">
            <a:avLst/>
          </a:prstGeom>
          <a:solidFill>
            <a:srgbClr val="FFC000"/>
          </a:solidFill>
        </p:spPr>
      </p:sp>
      <p:sp>
        <p:nvSpPr>
          <p:cNvPr id="7" name="AutoShape 7"/>
          <p:cNvSpPr/>
          <p:nvPr/>
        </p:nvSpPr>
        <p:spPr>
          <a:xfrm>
            <a:off x="284875" y="190500"/>
            <a:ext cx="17730212" cy="1879942"/>
          </a:xfrm>
          <a:prstGeom prst="rect">
            <a:avLst/>
          </a:prstGeom>
          <a:solidFill>
            <a:srgbClr val="575656"/>
          </a:solidFill>
        </p:spPr>
      </p:sp>
      <p:sp>
        <p:nvSpPr>
          <p:cNvPr id="8" name="TextBox 8"/>
          <p:cNvSpPr txBox="1"/>
          <p:nvPr/>
        </p:nvSpPr>
        <p:spPr>
          <a:xfrm>
            <a:off x="3923047" y="419100"/>
            <a:ext cx="9934449" cy="124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7"/>
              </a:lnSpc>
            </a:pPr>
            <a:r>
              <a:rPr lang="en-US" sz="3799" dirty="0">
                <a:solidFill>
                  <a:srgbClr val="FFFFFF"/>
                </a:solidFill>
                <a:latin typeface="HK Grotesk Bold"/>
              </a:rPr>
              <a:t>25 Mart 2023   Aydın </a:t>
            </a:r>
            <a:r>
              <a:rPr lang="en-US" sz="3799" dirty="0" err="1">
                <a:solidFill>
                  <a:srgbClr val="FFFFFF"/>
                </a:solidFill>
                <a:latin typeface="HK Grotesk Bold"/>
              </a:rPr>
              <a:t>Barosu</a:t>
            </a:r>
            <a:r>
              <a:rPr lang="en-US" sz="3799" dirty="0">
                <a:solidFill>
                  <a:srgbClr val="FFFFFF"/>
                </a:solidFill>
                <a:latin typeface="HK Grotesk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HK Grotesk Bold"/>
              </a:rPr>
              <a:t>Ziyareti</a:t>
            </a:r>
            <a:endParaRPr lang="en-US" sz="3799" dirty="0">
              <a:solidFill>
                <a:srgbClr val="FFFFFF"/>
              </a:solidFill>
              <a:latin typeface="HK Grotesk Bold"/>
            </a:endParaRPr>
          </a:p>
          <a:p>
            <a:pPr algn="ctr">
              <a:lnSpc>
                <a:spcPts val="4977"/>
              </a:lnSpc>
            </a:pPr>
            <a:endParaRPr lang="en-US" sz="3799" dirty="0">
              <a:solidFill>
                <a:srgbClr val="FFFFFF"/>
              </a:solidFill>
              <a:latin typeface="HK Grotesk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3848" y="1104900"/>
            <a:ext cx="17407953" cy="691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83"/>
              </a:lnSpc>
            </a:pPr>
            <a:r>
              <a:rPr lang="en-US" sz="3399" dirty="0">
                <a:solidFill>
                  <a:srgbClr val="FFFFFF"/>
                </a:solidFill>
                <a:latin typeface="Open Sans"/>
              </a:rPr>
              <a:t>Aydın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Barosu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Başkanı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Av. Anıl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YETİŞKİN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avukatlık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mesleği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ve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barolarla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ilgili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bilgi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verdi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220395" y="2561339"/>
            <a:ext cx="5751407" cy="7399405"/>
            <a:chOff x="0" y="0"/>
            <a:chExt cx="28660509" cy="3687283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660471" cy="36872800"/>
            </a:xfrm>
            <a:custGeom>
              <a:avLst/>
              <a:gdLst/>
              <a:ahLst/>
              <a:cxnLst/>
              <a:rect l="l" t="t" r="r" b="b"/>
              <a:pathLst>
                <a:path w="28660471" h="36872800">
                  <a:moveTo>
                    <a:pt x="10548366" y="0"/>
                  </a:moveTo>
                  <a:lnTo>
                    <a:pt x="0" y="18426303"/>
                  </a:lnTo>
                  <a:lnTo>
                    <a:pt x="10765790" y="36872800"/>
                  </a:lnTo>
                  <a:lnTo>
                    <a:pt x="28660471" y="36872800"/>
                  </a:lnTo>
                  <a:lnTo>
                    <a:pt x="28660471" y="0"/>
                  </a:lnTo>
                  <a:close/>
                </a:path>
              </a:pathLst>
            </a:custGeom>
            <a:blipFill>
              <a:blip r:embed="rId5"/>
              <a:stretch>
                <a:fillRect l="-116488" r="-1812" b="-13262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2968"/>
            <a:ext cx="18411825" cy="10630468"/>
            <a:chOff x="0" y="0"/>
            <a:chExt cx="4849205" cy="2709333"/>
          </a:xfrm>
          <a:solidFill>
            <a:schemeClr val="accent1">
              <a:lumMod val="7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49205" cy="2709333"/>
            </a:xfrm>
            <a:custGeom>
              <a:avLst/>
              <a:gdLst/>
              <a:ahLst/>
              <a:cxnLst/>
              <a:rect l="l" t="t" r="r" b="b"/>
              <a:pathLst>
                <a:path w="4849205" h="2709333">
                  <a:moveTo>
                    <a:pt x="0" y="0"/>
                  </a:moveTo>
                  <a:lnTo>
                    <a:pt x="4849205" y="0"/>
                  </a:lnTo>
                  <a:lnTo>
                    <a:pt x="4849205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49205" cy="2766483"/>
            </a:xfrm>
            <a:prstGeom prst="rect">
              <a:avLst/>
            </a:prstGeom>
            <a:solidFill>
              <a:schemeClr val="tx1"/>
            </a:solidFill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3" name="TextBox 4"/>
          <p:cNvSpPr txBox="1"/>
          <p:nvPr/>
        </p:nvSpPr>
        <p:spPr>
          <a:xfrm rot="16200000">
            <a:off x="12046262" y="4111934"/>
            <a:ext cx="10854704" cy="1876425"/>
          </a:xfrm>
          <a:prstGeom prst="rect">
            <a:avLst/>
          </a:prstGeom>
          <a:solidFill>
            <a:srgbClr val="FFC000"/>
          </a:solidFill>
        </p:spPr>
        <p:txBody>
          <a:bodyPr lIns="50800" tIns="50800" rIns="50800" bIns="50800" rtlCol="0" anchor="ctr"/>
          <a:lstStyle/>
          <a:p>
            <a:pPr algn="ctr">
              <a:lnSpc>
                <a:spcPts val="2879"/>
              </a:lnSpc>
            </a:pPr>
            <a:endParaRPr/>
          </a:p>
        </p:txBody>
      </p:sp>
      <p:sp>
        <p:nvSpPr>
          <p:cNvPr id="11" name="TextBox 4"/>
          <p:cNvSpPr txBox="1"/>
          <p:nvPr/>
        </p:nvSpPr>
        <p:spPr>
          <a:xfrm>
            <a:off x="228600" y="-152968"/>
            <a:ext cx="10074982" cy="5614136"/>
          </a:xfrm>
          <a:prstGeom prst="rect">
            <a:avLst/>
          </a:prstGeom>
          <a:solidFill>
            <a:srgbClr val="002060"/>
          </a:solidFill>
        </p:spPr>
        <p:txBody>
          <a:bodyPr lIns="50800" tIns="50800" rIns="50800" bIns="50800" rtlCol="0" anchor="ctr"/>
          <a:lstStyle/>
          <a:p>
            <a:pPr algn="ctr">
              <a:lnSpc>
                <a:spcPts val="2879"/>
              </a:lnSpc>
            </a:pPr>
            <a:endParaRPr/>
          </a:p>
        </p:txBody>
      </p:sp>
      <p:sp>
        <p:nvSpPr>
          <p:cNvPr id="12" name="TextBox 4"/>
          <p:cNvSpPr txBox="1"/>
          <p:nvPr/>
        </p:nvSpPr>
        <p:spPr>
          <a:xfrm>
            <a:off x="1371601" y="266700"/>
            <a:ext cx="7834312" cy="1925359"/>
          </a:xfrm>
          <a:prstGeom prst="rect">
            <a:avLst/>
          </a:prstGeom>
          <a:solidFill>
            <a:srgbClr val="FFC000"/>
          </a:solidFill>
        </p:spPr>
        <p:txBody>
          <a:bodyPr lIns="50800" tIns="50800" rIns="50800" bIns="50800" rtlCol="0" anchor="ctr"/>
          <a:lstStyle/>
          <a:p>
            <a:pPr algn="ctr">
              <a:lnSpc>
                <a:spcPts val="287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364418" y="571500"/>
            <a:ext cx="9934449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7"/>
              </a:lnSpc>
            </a:pPr>
            <a:r>
              <a:rPr lang="en-US" sz="3799" dirty="0">
                <a:latin typeface="HK Grotesk Bold"/>
              </a:rPr>
              <a:t>5 </a:t>
            </a:r>
            <a:r>
              <a:rPr lang="en-US" sz="3799" dirty="0" err="1">
                <a:latin typeface="HK Grotesk Bold"/>
              </a:rPr>
              <a:t>Haziran</a:t>
            </a:r>
            <a:r>
              <a:rPr lang="en-US" sz="3799" dirty="0">
                <a:latin typeface="HK Grotesk Bold"/>
              </a:rPr>
              <a:t> 2023 </a:t>
            </a:r>
          </a:p>
          <a:p>
            <a:pPr algn="ctr">
              <a:lnSpc>
                <a:spcPts val="4977"/>
              </a:lnSpc>
            </a:pPr>
            <a:r>
              <a:rPr lang="en-US" sz="3799" dirty="0" err="1">
                <a:latin typeface="HK Grotesk Bold"/>
              </a:rPr>
              <a:t>ÇOCUK</a:t>
            </a:r>
            <a:r>
              <a:rPr lang="en-US" sz="3799" dirty="0">
                <a:latin typeface="HK Grotesk Bold"/>
              </a:rPr>
              <a:t> </a:t>
            </a:r>
            <a:r>
              <a:rPr lang="en-US" sz="3799" dirty="0" err="1">
                <a:latin typeface="HK Grotesk Bold"/>
              </a:rPr>
              <a:t>HAKLARI</a:t>
            </a:r>
            <a:r>
              <a:rPr lang="en-US" sz="3799" dirty="0">
                <a:latin typeface="HK Grotesk Bold"/>
              </a:rPr>
              <a:t> </a:t>
            </a:r>
            <a:r>
              <a:rPr lang="en-US" sz="3799" dirty="0" err="1">
                <a:latin typeface="HK Grotesk Bold"/>
              </a:rPr>
              <a:t>KONFERANSI</a:t>
            </a:r>
            <a:endParaRPr lang="en-US" sz="3799" dirty="0">
              <a:latin typeface="HK Grotesk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1269" y="2350643"/>
            <a:ext cx="9867599" cy="2675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5"/>
              </a:lnSpc>
            </a:pPr>
            <a:r>
              <a:rPr lang="en-US" sz="3099" dirty="0">
                <a:solidFill>
                  <a:srgbClr val="FFFFFF"/>
                </a:solidFill>
                <a:latin typeface="Open Sans"/>
              </a:rPr>
              <a:t>Av. </a:t>
            </a:r>
            <a:r>
              <a:rPr lang="en-US" sz="3099" dirty="0" err="1">
                <a:solidFill>
                  <a:srgbClr val="FFFFFF"/>
                </a:solidFill>
                <a:latin typeface="Open Sans"/>
              </a:rPr>
              <a:t>Ersin</a:t>
            </a:r>
            <a:r>
              <a:rPr lang="en-US" sz="30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Open Sans"/>
              </a:rPr>
              <a:t>OĞUZ</a:t>
            </a:r>
            <a:r>
              <a:rPr lang="en-US" sz="309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099" dirty="0" err="1">
                <a:solidFill>
                  <a:srgbClr val="FFFFFF"/>
                </a:solidFill>
                <a:latin typeface="Open Sans"/>
              </a:rPr>
              <a:t>Adli</a:t>
            </a:r>
            <a:r>
              <a:rPr lang="en-US" sz="30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Open Sans"/>
              </a:rPr>
              <a:t>Psikolog</a:t>
            </a:r>
            <a:r>
              <a:rPr lang="en-US" sz="30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Open Sans"/>
              </a:rPr>
              <a:t>Gülsüm</a:t>
            </a:r>
            <a:r>
              <a:rPr lang="en-US" sz="30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Open Sans"/>
              </a:rPr>
              <a:t>Emine</a:t>
            </a:r>
            <a:r>
              <a:rPr lang="en-US" sz="30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Open Sans"/>
              </a:rPr>
              <a:t>OĞUZ</a:t>
            </a:r>
            <a:r>
              <a:rPr lang="en-US" sz="309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099" dirty="0" err="1">
                <a:solidFill>
                  <a:srgbClr val="FFFFFF"/>
                </a:solidFill>
                <a:latin typeface="Open Sans"/>
              </a:rPr>
              <a:t>Adli</a:t>
            </a:r>
            <a:r>
              <a:rPr lang="en-US" sz="30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Open Sans"/>
              </a:rPr>
              <a:t>Sosyal</a:t>
            </a:r>
            <a:r>
              <a:rPr lang="en-US" sz="30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Open Sans"/>
              </a:rPr>
              <a:t>Hizmet</a:t>
            </a:r>
            <a:r>
              <a:rPr lang="en-US" sz="30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Open Sans"/>
              </a:rPr>
              <a:t>Uzmanı</a:t>
            </a:r>
            <a:r>
              <a:rPr lang="en-US" sz="30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Open Sans"/>
              </a:rPr>
              <a:t>Furkan</a:t>
            </a:r>
            <a:r>
              <a:rPr lang="en-US" sz="30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Open Sans"/>
              </a:rPr>
              <a:t>ACARLI</a:t>
            </a:r>
            <a:r>
              <a:rPr lang="en-US" sz="30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Open Sans"/>
              </a:rPr>
              <a:t>yargılama</a:t>
            </a:r>
            <a:r>
              <a:rPr lang="en-US" sz="30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Open Sans"/>
              </a:rPr>
              <a:t>süreçlerinde</a:t>
            </a:r>
            <a:r>
              <a:rPr lang="en-US" sz="30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Open Sans"/>
              </a:rPr>
              <a:t>çocukların</a:t>
            </a:r>
            <a:r>
              <a:rPr lang="en-US" sz="30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Open Sans"/>
              </a:rPr>
              <a:t>hakları</a:t>
            </a:r>
            <a:r>
              <a:rPr lang="en-US" sz="30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Open Sans"/>
              </a:rPr>
              <a:t>ve</a:t>
            </a:r>
            <a:r>
              <a:rPr lang="en-US" sz="30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Open Sans"/>
              </a:rPr>
              <a:t>karşılaştıkları</a:t>
            </a:r>
            <a:r>
              <a:rPr lang="en-US" sz="30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Open Sans"/>
              </a:rPr>
              <a:t>zorluklarla</a:t>
            </a:r>
            <a:r>
              <a:rPr lang="en-US" sz="30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Open Sans"/>
              </a:rPr>
              <a:t>ilgili</a:t>
            </a:r>
            <a:r>
              <a:rPr lang="en-US" sz="30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Open Sans"/>
              </a:rPr>
              <a:t>bilgilendirmede</a:t>
            </a:r>
            <a:r>
              <a:rPr lang="en-US" sz="30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FFFFFF"/>
                </a:solidFill>
                <a:latin typeface="Open Sans"/>
              </a:rPr>
              <a:t>bulunmuşlardır</a:t>
            </a:r>
            <a:r>
              <a:rPr lang="en-US" sz="3099" dirty="0">
                <a:solidFill>
                  <a:srgbClr val="FFFFFF"/>
                </a:solidFill>
                <a:latin typeface="Open Sans"/>
              </a:rPr>
              <a:t>.</a:t>
            </a:r>
          </a:p>
        </p:txBody>
      </p:sp>
      <p:sp>
        <p:nvSpPr>
          <p:cNvPr id="6" name="Freeform 6"/>
          <p:cNvSpPr/>
          <p:nvPr/>
        </p:nvSpPr>
        <p:spPr>
          <a:xfrm>
            <a:off x="10591800" y="-114300"/>
            <a:ext cx="7584282" cy="10287000"/>
          </a:xfrm>
          <a:custGeom>
            <a:avLst/>
            <a:gdLst/>
            <a:ahLst/>
            <a:cxnLst/>
            <a:rect l="l" t="t" r="r" b="b"/>
            <a:pathLst>
              <a:path w="7584282" h="10112375">
                <a:moveTo>
                  <a:pt x="0" y="0"/>
                </a:moveTo>
                <a:lnTo>
                  <a:pt x="7584282" y="0"/>
                </a:lnTo>
                <a:lnTo>
                  <a:pt x="7584282" y="10112375"/>
                </a:lnTo>
                <a:lnTo>
                  <a:pt x="0" y="10112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8600" y="5807375"/>
            <a:ext cx="10074982" cy="4365325"/>
          </a:xfrm>
          <a:custGeom>
            <a:avLst/>
            <a:gdLst/>
            <a:ahLst/>
            <a:cxnLst/>
            <a:rect l="l" t="t" r="r" b="b"/>
            <a:pathLst>
              <a:path w="10663286" h="4365325">
                <a:moveTo>
                  <a:pt x="0" y="0"/>
                </a:moveTo>
                <a:lnTo>
                  <a:pt x="10663286" y="0"/>
                </a:lnTo>
                <a:lnTo>
                  <a:pt x="10663286" y="4365325"/>
                </a:lnTo>
                <a:lnTo>
                  <a:pt x="0" y="4365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7173" r="-14084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2869179" y="2456043"/>
            <a:ext cx="11405653" cy="5374914"/>
          </a:xfrm>
          <a:custGeom>
            <a:avLst/>
            <a:gdLst/>
            <a:ahLst/>
            <a:cxnLst/>
            <a:rect l="l" t="t" r="r" b="b"/>
            <a:pathLst>
              <a:path w="11405653" h="5374914">
                <a:moveTo>
                  <a:pt x="0" y="0"/>
                </a:moveTo>
                <a:lnTo>
                  <a:pt x="11405653" y="0"/>
                </a:lnTo>
                <a:lnTo>
                  <a:pt x="11405653" y="5374914"/>
                </a:lnTo>
                <a:lnTo>
                  <a:pt x="0" y="53749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V="1">
            <a:off x="-5994559" y="2456043"/>
            <a:ext cx="11405653" cy="5374914"/>
          </a:xfrm>
          <a:custGeom>
            <a:avLst/>
            <a:gdLst/>
            <a:ahLst/>
            <a:cxnLst/>
            <a:rect l="l" t="t" r="r" b="b"/>
            <a:pathLst>
              <a:path w="11405653" h="5374914">
                <a:moveTo>
                  <a:pt x="0" y="5374914"/>
                </a:moveTo>
                <a:lnTo>
                  <a:pt x="11405653" y="5374914"/>
                </a:lnTo>
                <a:lnTo>
                  <a:pt x="11405653" y="0"/>
                </a:lnTo>
                <a:lnTo>
                  <a:pt x="0" y="0"/>
                </a:lnTo>
                <a:lnTo>
                  <a:pt x="0" y="53749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654327" y="1918853"/>
            <a:ext cx="13488824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75"/>
              </a:lnSpc>
            </a:pPr>
            <a:r>
              <a:rPr lang="en-US" sz="10416" dirty="0" err="1">
                <a:solidFill>
                  <a:srgbClr val="FFFFFF"/>
                </a:solidFill>
                <a:latin typeface="DM Serif Display Bold"/>
              </a:rPr>
              <a:t>TÜKETİCİ</a:t>
            </a:r>
            <a:r>
              <a:rPr lang="en-US" sz="10416" dirty="0">
                <a:solidFill>
                  <a:srgbClr val="FFFFFF"/>
                </a:solidFill>
                <a:latin typeface="DM Serif Display Bold"/>
              </a:rPr>
              <a:t> </a:t>
            </a:r>
            <a:r>
              <a:rPr lang="en-US" sz="10416" dirty="0" err="1">
                <a:solidFill>
                  <a:srgbClr val="FFFFFF"/>
                </a:solidFill>
                <a:latin typeface="DM Serif Display Bold"/>
              </a:rPr>
              <a:t>HAKLARI</a:t>
            </a:r>
            <a:r>
              <a:rPr lang="en-US" sz="10416" dirty="0">
                <a:solidFill>
                  <a:srgbClr val="FFFFFF"/>
                </a:solidFill>
                <a:latin typeface="DM Serif Display Bold"/>
              </a:rPr>
              <a:t> </a:t>
            </a:r>
          </a:p>
          <a:p>
            <a:pPr algn="ctr">
              <a:lnSpc>
                <a:spcPts val="14375"/>
              </a:lnSpc>
            </a:pPr>
            <a:r>
              <a:rPr lang="en-US" sz="10416" dirty="0" smtClean="0">
                <a:solidFill>
                  <a:srgbClr val="FFFFFF"/>
                </a:solidFill>
                <a:latin typeface="DM Serif Display Bold"/>
              </a:rPr>
              <a:t>SEMİ</a:t>
            </a:r>
            <a:r>
              <a:rPr lang="tr-TR" sz="10416" smtClean="0">
                <a:solidFill>
                  <a:srgbClr val="FFFFFF"/>
                </a:solidFill>
                <a:latin typeface="DM Serif Display Bold"/>
              </a:rPr>
              <a:t>N</a:t>
            </a:r>
            <a:r>
              <a:rPr lang="en-US" sz="10416" smtClean="0">
                <a:solidFill>
                  <a:srgbClr val="FFFFFF"/>
                </a:solidFill>
                <a:latin typeface="DM Serif Display Bold"/>
              </a:rPr>
              <a:t>ERİ</a:t>
            </a:r>
            <a:endParaRPr lang="en-US" sz="10416" dirty="0">
              <a:solidFill>
                <a:srgbClr val="FFFFFF"/>
              </a:solidFill>
              <a:latin typeface="DM Serif Displa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399588" y="5950697"/>
            <a:ext cx="13488824" cy="1433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en-US" sz="4110" dirty="0">
                <a:solidFill>
                  <a:srgbClr val="FFFFFF"/>
                </a:solidFill>
                <a:latin typeface="Public Sans"/>
              </a:rPr>
              <a:t>AYDIN </a:t>
            </a:r>
            <a:r>
              <a:rPr lang="en-US" sz="4110" dirty="0" err="1">
                <a:solidFill>
                  <a:srgbClr val="FFFFFF"/>
                </a:solidFill>
                <a:latin typeface="Public Sans"/>
              </a:rPr>
              <a:t>TİCARET</a:t>
            </a:r>
            <a:r>
              <a:rPr lang="en-US" sz="4110" dirty="0">
                <a:solidFill>
                  <a:srgbClr val="FFFFFF"/>
                </a:solidFill>
                <a:latin typeface="Public Sans"/>
              </a:rPr>
              <a:t> İL </a:t>
            </a:r>
            <a:r>
              <a:rPr lang="en-US" sz="4110" dirty="0" err="1">
                <a:solidFill>
                  <a:srgbClr val="FFFFFF"/>
                </a:solidFill>
                <a:latin typeface="Public Sans"/>
              </a:rPr>
              <a:t>MÜDÜRLÜĞÜ</a:t>
            </a:r>
            <a:endParaRPr lang="en-US" sz="4110" dirty="0">
              <a:solidFill>
                <a:srgbClr val="FFFFFF"/>
              </a:solidFill>
              <a:latin typeface="Public Sans"/>
            </a:endParaRPr>
          </a:p>
          <a:p>
            <a:pPr algn="ctr">
              <a:lnSpc>
                <a:spcPts val="5755"/>
              </a:lnSpc>
            </a:pPr>
            <a:endParaRPr lang="en-US" sz="4110" dirty="0">
              <a:solidFill>
                <a:srgbClr val="FFFFFF"/>
              </a:solidFill>
              <a:latin typeface="Public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514600" y="7480528"/>
            <a:ext cx="13488824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en-US" sz="4110" dirty="0">
                <a:solidFill>
                  <a:srgbClr val="FFFFFF"/>
                </a:solidFill>
                <a:latin typeface="Public Sans"/>
              </a:rPr>
              <a:t>AV. </a:t>
            </a:r>
            <a:r>
              <a:rPr lang="en-US" sz="4110" dirty="0" err="1">
                <a:solidFill>
                  <a:srgbClr val="FFFFFF"/>
                </a:solidFill>
                <a:latin typeface="Public Sans"/>
              </a:rPr>
              <a:t>UĞUR</a:t>
            </a:r>
            <a:r>
              <a:rPr lang="en-US" sz="4110" dirty="0">
                <a:solidFill>
                  <a:srgbClr val="FFFFFF"/>
                </a:solidFill>
                <a:latin typeface="Public Sans"/>
              </a:rPr>
              <a:t> </a:t>
            </a:r>
            <a:r>
              <a:rPr lang="en-US" sz="4110" dirty="0" err="1">
                <a:solidFill>
                  <a:srgbClr val="FFFFFF"/>
                </a:solidFill>
                <a:latin typeface="Public Sans"/>
              </a:rPr>
              <a:t>ONUR</a:t>
            </a:r>
            <a:r>
              <a:rPr lang="en-US" sz="4110" dirty="0">
                <a:solidFill>
                  <a:srgbClr val="FFFFFF"/>
                </a:solidFill>
                <a:latin typeface="Public Sans"/>
              </a:rPr>
              <a:t> </a:t>
            </a:r>
            <a:r>
              <a:rPr lang="en-US" sz="4110" dirty="0" err="1">
                <a:solidFill>
                  <a:srgbClr val="FFFFFF"/>
                </a:solidFill>
                <a:latin typeface="Public Sans"/>
              </a:rPr>
              <a:t>ALTUĞ</a:t>
            </a:r>
            <a:endParaRPr lang="en-US" sz="4110" dirty="0">
              <a:solidFill>
                <a:srgbClr val="FFFFFF"/>
              </a:solidFill>
              <a:latin typeface="Public Sans"/>
            </a:endParaRPr>
          </a:p>
          <a:p>
            <a:pPr algn="ctr">
              <a:lnSpc>
                <a:spcPts val="5755"/>
              </a:lnSpc>
            </a:pPr>
            <a:r>
              <a:rPr lang="en-US" sz="4110" dirty="0" err="1">
                <a:solidFill>
                  <a:srgbClr val="FFFFFF"/>
                </a:solidFill>
                <a:latin typeface="Public Sans"/>
              </a:rPr>
              <a:t>UZM</a:t>
            </a:r>
            <a:r>
              <a:rPr lang="en-US" sz="4110" dirty="0">
                <a:solidFill>
                  <a:srgbClr val="FFFFFF"/>
                </a:solidFill>
                <a:latin typeface="Public Sans"/>
              </a:rPr>
              <a:t>. SELAHATTİN </a:t>
            </a:r>
            <a:r>
              <a:rPr lang="en-US" sz="4110" dirty="0" smtClean="0">
                <a:solidFill>
                  <a:srgbClr val="FFFFFF"/>
                </a:solidFill>
                <a:latin typeface="Public Sans"/>
              </a:rPr>
              <a:t>ZENGİ</a:t>
            </a:r>
            <a:endParaRPr lang="en-US" sz="4110" dirty="0">
              <a:solidFill>
                <a:srgbClr val="FFFFFF"/>
              </a:solidFill>
              <a:latin typeface="Public Sans"/>
            </a:endParaRPr>
          </a:p>
          <a:p>
            <a:pPr algn="ctr">
              <a:lnSpc>
                <a:spcPts val="5755"/>
              </a:lnSpc>
            </a:pPr>
            <a:r>
              <a:rPr lang="tr-TR" sz="4110" dirty="0" smtClean="0">
                <a:solidFill>
                  <a:srgbClr val="FFFFFF"/>
                </a:solidFill>
                <a:latin typeface="Public Sans"/>
              </a:rPr>
              <a:t>MÜH. HASAN TÖZ</a:t>
            </a:r>
            <a:endParaRPr lang="en-US" sz="4110" dirty="0">
              <a:solidFill>
                <a:srgbClr val="FFFFFF"/>
              </a:solidFill>
              <a:latin typeface="Public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395725" y="952500"/>
            <a:ext cx="13488824" cy="702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en-US" sz="4110" dirty="0">
                <a:solidFill>
                  <a:srgbClr val="FFFFFF"/>
                </a:solidFill>
                <a:latin typeface="Public Sans"/>
              </a:rPr>
              <a:t>05 </a:t>
            </a:r>
            <a:r>
              <a:rPr lang="en-US" sz="4110" dirty="0" err="1">
                <a:solidFill>
                  <a:srgbClr val="FFFFFF"/>
                </a:solidFill>
                <a:latin typeface="Public Sans"/>
              </a:rPr>
              <a:t>ARALIK</a:t>
            </a:r>
            <a:r>
              <a:rPr lang="en-US" sz="4110" dirty="0">
                <a:solidFill>
                  <a:srgbClr val="FFFFFF"/>
                </a:solidFill>
                <a:latin typeface="Public Sans"/>
              </a:rPr>
              <a:t> 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65634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76" t="-71083" r="-2217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581180" y="0"/>
            <a:ext cx="11815621" cy="10287000"/>
            <a:chOff x="0" y="0"/>
            <a:chExt cx="311193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11933" cy="2709333"/>
            </a:xfrm>
            <a:custGeom>
              <a:avLst/>
              <a:gdLst/>
              <a:ahLst/>
              <a:cxnLst/>
              <a:rect l="l" t="t" r="r" b="b"/>
              <a:pathLst>
                <a:path w="3111933" h="2709333">
                  <a:moveTo>
                    <a:pt x="0" y="0"/>
                  </a:moveTo>
                  <a:lnTo>
                    <a:pt x="3111933" y="0"/>
                  </a:lnTo>
                  <a:lnTo>
                    <a:pt x="3111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22A2E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111933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467600" y="884109"/>
            <a:ext cx="10375058" cy="1447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922"/>
              </a:lnSpc>
            </a:pPr>
            <a:r>
              <a:rPr lang="en-US" sz="7100" b="1" spc="-12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PROJEN</a:t>
            </a:r>
            <a:r>
              <a:rPr lang="tr-TR" sz="7100" b="1" spc="-12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en-US" sz="7100" b="1" spc="-12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7100" b="1" spc="-12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KAPSAMI</a:t>
            </a:r>
            <a:endParaRPr lang="en-US" sz="7100" b="1" spc="-12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899920" y="3508437"/>
            <a:ext cx="11178139" cy="3270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95"/>
              </a:lnSpc>
            </a:pPr>
            <a:r>
              <a:rPr lang="tr-TR" sz="2799" dirty="0" smtClean="0">
                <a:solidFill>
                  <a:schemeClr val="bg1"/>
                </a:solidFill>
                <a:latin typeface="Inter"/>
              </a:rPr>
              <a:t>	L</a:t>
            </a:r>
            <a:r>
              <a:rPr lang="en-US" sz="2799" dirty="0" err="1" smtClean="0">
                <a:solidFill>
                  <a:schemeClr val="bg1"/>
                </a:solidFill>
                <a:latin typeface="Inter"/>
              </a:rPr>
              <a:t>ise</a:t>
            </a:r>
            <a:r>
              <a:rPr lang="en-US" sz="2799" dirty="0" smtClean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öğrencilerine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hayatları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boyunca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kullanacakları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temel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hukuk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bilgisinin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verilmesi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,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vatandaşlık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ve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hak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arama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bilincinin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kazandırılması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amacıyla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bir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dizi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konferans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, panel,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gezi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,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tanıtım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,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uygulama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,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afiş-kitapçık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hazırlama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,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fikir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yazıları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yazma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deneme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ve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makale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yarışmaları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faaliyetlerini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Inter"/>
              </a:rPr>
              <a:t>kapsamaktadır</a:t>
            </a:r>
            <a:r>
              <a:rPr lang="en-US" sz="2799" dirty="0">
                <a:solidFill>
                  <a:schemeClr val="bg1"/>
                </a:solidFill>
                <a:latin typeface="Inter"/>
              </a:rPr>
              <a:t>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5997873" y="-693418"/>
            <a:ext cx="2522853" cy="2168077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1B50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>
            <a:off x="3886200" y="8039100"/>
            <a:ext cx="2095500" cy="1714263"/>
          </a:xfrm>
          <a:custGeom>
            <a:avLst/>
            <a:gdLst/>
            <a:ahLst/>
            <a:cxnLst/>
            <a:rect l="l" t="t" r="r" b="b"/>
            <a:pathLst>
              <a:path w="459836" h="459836">
                <a:moveTo>
                  <a:pt x="0" y="0"/>
                </a:moveTo>
                <a:lnTo>
                  <a:pt x="459836" y="0"/>
                </a:lnTo>
                <a:lnTo>
                  <a:pt x="459836" y="459836"/>
                </a:lnTo>
                <a:lnTo>
                  <a:pt x="0" y="459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175" y="3470753"/>
            <a:ext cx="18327175" cy="6816247"/>
            <a:chOff x="0" y="0"/>
            <a:chExt cx="4826910" cy="17251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26910" cy="1725134"/>
            </a:xfrm>
            <a:custGeom>
              <a:avLst/>
              <a:gdLst/>
              <a:ahLst/>
              <a:cxnLst/>
              <a:rect l="l" t="t" r="r" b="b"/>
              <a:pathLst>
                <a:path w="4826910" h="1725134">
                  <a:moveTo>
                    <a:pt x="0" y="0"/>
                  </a:moveTo>
                  <a:lnTo>
                    <a:pt x="4826910" y="0"/>
                  </a:lnTo>
                  <a:lnTo>
                    <a:pt x="4826910" y="1725134"/>
                  </a:lnTo>
                  <a:lnTo>
                    <a:pt x="0" y="1725134"/>
                  </a:lnTo>
                  <a:close/>
                </a:path>
              </a:pathLst>
            </a:custGeom>
            <a:solidFill>
              <a:srgbClr val="940C0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26910" cy="17822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7472111" y="-15433"/>
            <a:ext cx="16228926" cy="3470753"/>
          </a:xfrm>
          <a:custGeom>
            <a:avLst/>
            <a:gdLst/>
            <a:ahLst/>
            <a:cxnLst/>
            <a:rect l="l" t="t" r="r" b="b"/>
            <a:pathLst>
              <a:path w="16228926" h="3470753">
                <a:moveTo>
                  <a:pt x="0" y="0"/>
                </a:moveTo>
                <a:lnTo>
                  <a:pt x="16228926" y="0"/>
                </a:lnTo>
                <a:lnTo>
                  <a:pt x="16228926" y="3470753"/>
                </a:lnTo>
                <a:lnTo>
                  <a:pt x="0" y="34707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430" b="-4529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557580" y="1438035"/>
            <a:ext cx="7933614" cy="987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59"/>
              </a:lnSpc>
            </a:pPr>
            <a:r>
              <a:rPr lang="en-US" sz="6799" b="1" spc="-115" dirty="0" err="1">
                <a:solidFill>
                  <a:srgbClr val="022A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PROJENİN</a:t>
            </a:r>
            <a:r>
              <a:rPr lang="en-US" sz="6799" b="1" spc="-115" dirty="0">
                <a:solidFill>
                  <a:srgbClr val="022A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99" b="1" spc="-115" dirty="0" err="1">
                <a:solidFill>
                  <a:srgbClr val="022A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AMACI</a:t>
            </a:r>
            <a:endParaRPr lang="en-US" sz="6799" b="1" spc="-115" dirty="0">
              <a:solidFill>
                <a:srgbClr val="022A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14400" y="4583597"/>
            <a:ext cx="16576794" cy="4539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35"/>
              </a:lnSpc>
            </a:pPr>
            <a:r>
              <a:rPr lang="tr-TR" sz="2839" spc="139" dirty="0" smtClean="0">
                <a:solidFill>
                  <a:srgbClr val="FCFDFD"/>
                </a:solidFill>
                <a:latin typeface="Inter"/>
              </a:rPr>
              <a:t>	Ö</a:t>
            </a:r>
            <a:r>
              <a:rPr lang="en-US" sz="2839" spc="139" dirty="0" err="1" smtClean="0">
                <a:solidFill>
                  <a:srgbClr val="FCFDFD"/>
                </a:solidFill>
                <a:latin typeface="Inter"/>
              </a:rPr>
              <a:t>ğrencilerde</a:t>
            </a:r>
            <a:r>
              <a:rPr lang="en-US" sz="2839" spc="139" dirty="0" smtClean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temel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hak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ve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özgürlükler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,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demokratik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yaşam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koşulları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ve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süreçleri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,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bir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öğrencinin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günlük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yaşamda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karşılaşabileceği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hukuki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sorunlara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karşı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bilgi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edinme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ve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hak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arama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yolları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hakkında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farkındalık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oluşturmak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ve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öğrencilerin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bu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süreçler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içinde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yer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almasını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sağlamak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amaçlanmıştır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. </a:t>
            </a:r>
            <a:endParaRPr lang="tr-TR" sz="2839" spc="139" dirty="0" smtClean="0">
              <a:solidFill>
                <a:srgbClr val="FCFDFD"/>
              </a:solidFill>
              <a:latin typeface="Inter"/>
            </a:endParaRPr>
          </a:p>
          <a:p>
            <a:pPr>
              <a:lnSpc>
                <a:spcPts val="5935"/>
              </a:lnSpc>
            </a:pPr>
            <a:r>
              <a:rPr lang="tr-TR" sz="2839" spc="139" dirty="0">
                <a:solidFill>
                  <a:srgbClr val="FCFDFD"/>
                </a:solidFill>
                <a:latin typeface="Inter"/>
              </a:rPr>
              <a:t>	</a:t>
            </a:r>
            <a:r>
              <a:rPr lang="en-US" sz="2839" spc="139" dirty="0" smtClean="0">
                <a:solidFill>
                  <a:srgbClr val="FCFDFD"/>
                </a:solidFill>
                <a:latin typeface="Inter"/>
              </a:rPr>
              <a:t>Aydın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ili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ve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ülke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çapındaki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deneme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ve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makale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yarışmaları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ile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de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öğrencilerin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temel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hak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ve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hürriyetler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üzerine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düşünüp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yazma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süreçlerinde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olmaları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 </a:t>
            </a:r>
            <a:r>
              <a:rPr lang="en-US" sz="2839" spc="139" dirty="0" err="1">
                <a:solidFill>
                  <a:srgbClr val="FCFDFD"/>
                </a:solidFill>
                <a:latin typeface="Inter"/>
              </a:rPr>
              <a:t>amaçlanmaktadır</a:t>
            </a:r>
            <a:r>
              <a:rPr lang="en-US" sz="2839" spc="139" dirty="0">
                <a:solidFill>
                  <a:srgbClr val="FCFDFD"/>
                </a:solidFill>
                <a:latin typeface="Inter"/>
              </a:rPr>
              <a:t>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061552" y="8483638"/>
            <a:ext cx="1537234" cy="15372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B502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9027397" y="-578183"/>
            <a:ext cx="9774664" cy="8679087"/>
          </a:xfrm>
          <a:custGeom>
            <a:avLst/>
            <a:gdLst/>
            <a:ahLst/>
            <a:cxnLst/>
            <a:rect l="l" t="t" r="r" b="b"/>
            <a:pathLst>
              <a:path w="9774664" h="8679087">
                <a:moveTo>
                  <a:pt x="0" y="0"/>
                </a:moveTo>
                <a:lnTo>
                  <a:pt x="9774665" y="0"/>
                </a:lnTo>
                <a:lnTo>
                  <a:pt x="9774665" y="8679087"/>
                </a:lnTo>
                <a:lnTo>
                  <a:pt x="0" y="86790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700000">
            <a:off x="6682927" y="7734520"/>
            <a:ext cx="8035013" cy="732769"/>
          </a:xfrm>
          <a:custGeom>
            <a:avLst/>
            <a:gdLst/>
            <a:ahLst/>
            <a:cxnLst/>
            <a:rect l="l" t="t" r="r" b="b"/>
            <a:pathLst>
              <a:path w="8035013" h="732769">
                <a:moveTo>
                  <a:pt x="0" y="0"/>
                </a:moveTo>
                <a:lnTo>
                  <a:pt x="8035013" y="0"/>
                </a:lnTo>
                <a:lnTo>
                  <a:pt x="8035013" y="732769"/>
                </a:lnTo>
                <a:lnTo>
                  <a:pt x="0" y="732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b="-996526"/>
            </a:stretch>
          </a:blipFill>
        </p:spPr>
      </p:sp>
      <p:sp>
        <p:nvSpPr>
          <p:cNvPr id="4" name="Freeform 4"/>
          <p:cNvSpPr/>
          <p:nvPr/>
        </p:nvSpPr>
        <p:spPr>
          <a:xfrm rot="-2700000">
            <a:off x="7822787" y="8427182"/>
            <a:ext cx="4279878" cy="417288"/>
          </a:xfrm>
          <a:custGeom>
            <a:avLst/>
            <a:gdLst/>
            <a:ahLst/>
            <a:cxnLst/>
            <a:rect l="l" t="t" r="r" b="b"/>
            <a:pathLst>
              <a:path w="4279878" h="417288">
                <a:moveTo>
                  <a:pt x="0" y="0"/>
                </a:moveTo>
                <a:lnTo>
                  <a:pt x="4279878" y="0"/>
                </a:lnTo>
                <a:lnTo>
                  <a:pt x="4279878" y="417288"/>
                </a:lnTo>
                <a:lnTo>
                  <a:pt x="0" y="4172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-2700000">
            <a:off x="7484347" y="9345448"/>
            <a:ext cx="3086100" cy="288310"/>
            <a:chOff x="0" y="0"/>
            <a:chExt cx="812800" cy="759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5934"/>
            </a:xfrm>
            <a:custGeom>
              <a:avLst/>
              <a:gdLst/>
              <a:ahLst/>
              <a:cxnLst/>
              <a:rect l="l" t="t" r="r" b="b"/>
              <a:pathLst>
                <a:path w="812800" h="75934">
                  <a:moveTo>
                    <a:pt x="0" y="0"/>
                  </a:moveTo>
                  <a:lnTo>
                    <a:pt x="812800" y="0"/>
                  </a:lnTo>
                  <a:lnTo>
                    <a:pt x="812800" y="75934"/>
                  </a:lnTo>
                  <a:lnTo>
                    <a:pt x="0" y="75934"/>
                  </a:lnTo>
                  <a:close/>
                </a:path>
              </a:pathLst>
            </a:custGeom>
            <a:solidFill>
              <a:srgbClr val="EFD3A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13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17747" y="2247867"/>
            <a:ext cx="11945515" cy="487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49"/>
              </a:lnSpc>
            </a:pPr>
            <a:r>
              <a:rPr lang="en-US" sz="5799" dirty="0">
                <a:solidFill>
                  <a:srgbClr val="DDDCDC"/>
                </a:solidFill>
                <a:latin typeface="Josefin Sans Bold"/>
              </a:rPr>
              <a:t>2022-2023 ÖĞRETİM </a:t>
            </a:r>
            <a:r>
              <a:rPr lang="en-US" sz="5799" dirty="0" smtClean="0">
                <a:solidFill>
                  <a:srgbClr val="DDDCDC"/>
                </a:solidFill>
                <a:latin typeface="Josefin Sans Bold"/>
              </a:rPr>
              <a:t>YILI</a:t>
            </a:r>
            <a:r>
              <a:rPr lang="tr-TR" sz="5799" dirty="0" smtClean="0">
                <a:solidFill>
                  <a:srgbClr val="DDDCDC"/>
                </a:solidFill>
                <a:latin typeface="Josefin Sans Bold"/>
              </a:rPr>
              <a:t>NDA</a:t>
            </a:r>
            <a:r>
              <a:rPr lang="en-US" sz="5799" dirty="0" smtClean="0">
                <a:solidFill>
                  <a:srgbClr val="DDDCDC"/>
                </a:solidFill>
                <a:latin typeface="Josefin Sans Bold"/>
              </a:rPr>
              <a:t> </a:t>
            </a:r>
            <a:endParaRPr lang="en-US" sz="5799" dirty="0">
              <a:solidFill>
                <a:srgbClr val="DDDCDC"/>
              </a:solidFill>
              <a:latin typeface="Josefin Sans Bold"/>
            </a:endParaRPr>
          </a:p>
          <a:p>
            <a:pPr>
              <a:lnSpc>
                <a:spcPts val="9274"/>
              </a:lnSpc>
            </a:pPr>
            <a:r>
              <a:rPr lang="en-US" sz="5299" dirty="0" smtClean="0">
                <a:solidFill>
                  <a:srgbClr val="DDDCDC"/>
                </a:solidFill>
                <a:latin typeface="Josefin Sans Bold"/>
              </a:rPr>
              <a:t>PROJE KAPSAMINDA </a:t>
            </a:r>
          </a:p>
          <a:p>
            <a:pPr>
              <a:lnSpc>
                <a:spcPts val="9274"/>
              </a:lnSpc>
            </a:pPr>
            <a:r>
              <a:rPr lang="en-US" sz="5299" dirty="0" err="1" smtClean="0">
                <a:solidFill>
                  <a:srgbClr val="DDDCDC"/>
                </a:solidFill>
                <a:latin typeface="Josefin Sans Bold"/>
                <a:ea typeface="Josefin Sans Bold"/>
              </a:rPr>
              <a:t>YAPILAN</a:t>
            </a:r>
            <a:r>
              <a:rPr lang="en-US" sz="5299" dirty="0" smtClean="0">
                <a:solidFill>
                  <a:srgbClr val="DDDCDC"/>
                </a:solidFill>
                <a:latin typeface="Josefin Sans Bold"/>
                <a:ea typeface="Josefin Sans Bold"/>
              </a:rPr>
              <a:t>﻿ </a:t>
            </a:r>
            <a:r>
              <a:rPr lang="en-US" sz="5299" dirty="0" err="1" smtClean="0">
                <a:solidFill>
                  <a:srgbClr val="DDDCDC"/>
                </a:solidFill>
                <a:latin typeface="Josefin Sans Bold"/>
                <a:ea typeface="Josefin Sans Bold"/>
              </a:rPr>
              <a:t>ETKİNLİKLER</a:t>
            </a:r>
            <a:endParaRPr lang="en-US" sz="5299" dirty="0" smtClean="0">
              <a:solidFill>
                <a:srgbClr val="DDDCDC"/>
              </a:solidFill>
              <a:latin typeface="Josefin Sans Bold"/>
              <a:ea typeface="Josefin Sans Bold"/>
            </a:endParaRPr>
          </a:p>
          <a:p>
            <a:pPr>
              <a:lnSpc>
                <a:spcPts val="9274"/>
              </a:lnSpc>
            </a:pPr>
            <a:endParaRPr lang="en-US" sz="5299" dirty="0">
              <a:solidFill>
                <a:srgbClr val="DDDCDC"/>
              </a:solidFill>
              <a:latin typeface="Josefin Sans Bold"/>
              <a:ea typeface="Josefin Sans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120184" y="4779962"/>
            <a:ext cx="7252066" cy="5507038"/>
          </a:xfrm>
          <a:custGeom>
            <a:avLst/>
            <a:gdLst/>
            <a:ahLst/>
            <a:cxnLst/>
            <a:rect l="l" t="t" r="r" b="b"/>
            <a:pathLst>
              <a:path w="7252066" h="5507038">
                <a:moveTo>
                  <a:pt x="0" y="0"/>
                </a:moveTo>
                <a:lnTo>
                  <a:pt x="7252065" y="0"/>
                </a:lnTo>
                <a:lnTo>
                  <a:pt x="7252065" y="5507038"/>
                </a:lnTo>
                <a:lnTo>
                  <a:pt x="0" y="55070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594125">
            <a:off x="-758938" y="7072390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34017" y="5969"/>
            <a:ext cx="17006896" cy="5089907"/>
            <a:chOff x="0" y="0"/>
            <a:chExt cx="22675861" cy="678654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7794" b="15441"/>
            <a:stretch>
              <a:fillRect/>
            </a:stretch>
          </p:blipFill>
          <p:spPr>
            <a:xfrm>
              <a:off x="0" y="0"/>
              <a:ext cx="22675861" cy="6786542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0" y="0"/>
            <a:ext cx="4670665" cy="5095875"/>
          </a:xfrm>
          <a:prstGeom prst="rect">
            <a:avLst/>
          </a:prstGeom>
          <a:solidFill>
            <a:srgbClr val="C49603"/>
          </a:solidFill>
        </p:spPr>
      </p:sp>
      <p:sp>
        <p:nvSpPr>
          <p:cNvPr id="5" name="Freeform 5"/>
          <p:cNvSpPr/>
          <p:nvPr/>
        </p:nvSpPr>
        <p:spPr>
          <a:xfrm>
            <a:off x="4637307" y="0"/>
            <a:ext cx="6794500" cy="5095875"/>
          </a:xfrm>
          <a:custGeom>
            <a:avLst/>
            <a:gdLst/>
            <a:ahLst/>
            <a:cxnLst/>
            <a:rect l="l" t="t" r="r" b="b"/>
            <a:pathLst>
              <a:path w="6794500" h="5095875">
                <a:moveTo>
                  <a:pt x="0" y="0"/>
                </a:moveTo>
                <a:lnTo>
                  <a:pt x="6794500" y="0"/>
                </a:lnTo>
                <a:lnTo>
                  <a:pt x="6794500" y="5095875"/>
                </a:lnTo>
                <a:lnTo>
                  <a:pt x="0" y="509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81000" y="6667500"/>
            <a:ext cx="17410688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720"/>
              </a:lnSpc>
              <a:buFont typeface="Arial"/>
              <a:buChar char="•"/>
            </a:pPr>
            <a:r>
              <a:rPr lang="en-US" sz="3000" dirty="0" err="1">
                <a:solidFill>
                  <a:srgbClr val="FFFFFF"/>
                </a:solidFill>
                <a:latin typeface="İnter"/>
              </a:rPr>
              <a:t>Nazilli</a:t>
            </a:r>
            <a:r>
              <a:rPr lang="en-US" sz="3000" dirty="0">
                <a:solidFill>
                  <a:srgbClr val="FFFFFF"/>
                </a:solidFill>
                <a:latin typeface="İnter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İnter"/>
              </a:rPr>
              <a:t>Cumhuriyet</a:t>
            </a:r>
            <a:r>
              <a:rPr lang="en-US" sz="3000" dirty="0">
                <a:solidFill>
                  <a:srgbClr val="FFFFFF"/>
                </a:solidFill>
                <a:latin typeface="İnter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İnter"/>
              </a:rPr>
              <a:t>Başsavcısı</a:t>
            </a:r>
            <a:r>
              <a:rPr lang="en-US" sz="3000" dirty="0">
                <a:solidFill>
                  <a:srgbClr val="FFFFFF"/>
                </a:solidFill>
                <a:latin typeface="İnter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İnter"/>
              </a:rPr>
              <a:t>Sayın</a:t>
            </a:r>
            <a:r>
              <a:rPr lang="en-US" sz="3000" dirty="0">
                <a:solidFill>
                  <a:srgbClr val="FFFFFF"/>
                </a:solidFill>
                <a:latin typeface="İnter"/>
              </a:rPr>
              <a:t> Murat </a:t>
            </a:r>
            <a:r>
              <a:rPr lang="en-US" sz="3000" dirty="0" err="1">
                <a:solidFill>
                  <a:srgbClr val="FFFFFF"/>
                </a:solidFill>
                <a:latin typeface="İnter"/>
              </a:rPr>
              <a:t>DİLSİZ</a:t>
            </a:r>
            <a:r>
              <a:rPr lang="en-US" sz="3000" dirty="0">
                <a:solidFill>
                  <a:srgbClr val="FFFFFF"/>
                </a:solidFill>
                <a:latin typeface="İnter"/>
              </a:rPr>
              <a:t>, </a:t>
            </a:r>
            <a:r>
              <a:rPr lang="en-US" sz="3000" dirty="0" err="1">
                <a:solidFill>
                  <a:srgbClr val="FFFFFF"/>
                </a:solidFill>
                <a:latin typeface="İnter"/>
              </a:rPr>
              <a:t>Cumhuriyet</a:t>
            </a:r>
            <a:r>
              <a:rPr lang="en-US" sz="3000" dirty="0">
                <a:solidFill>
                  <a:srgbClr val="FFFFFF"/>
                </a:solidFill>
                <a:latin typeface="İnter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İnter"/>
              </a:rPr>
              <a:t>Savcıları</a:t>
            </a:r>
            <a:r>
              <a:rPr lang="en-US" sz="3000" dirty="0">
                <a:solidFill>
                  <a:srgbClr val="FFFFFF"/>
                </a:solidFill>
                <a:latin typeface="İnter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İnter"/>
              </a:rPr>
              <a:t>Sayın</a:t>
            </a:r>
            <a:r>
              <a:rPr lang="en-US" sz="3000" dirty="0">
                <a:solidFill>
                  <a:srgbClr val="FFFFFF"/>
                </a:solidFill>
                <a:latin typeface="İnter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İnter"/>
              </a:rPr>
              <a:t>Saliha</a:t>
            </a:r>
            <a:r>
              <a:rPr lang="en-US" sz="3000" dirty="0">
                <a:solidFill>
                  <a:srgbClr val="FFFFFF"/>
                </a:solidFill>
                <a:latin typeface="İnter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İnter"/>
              </a:rPr>
              <a:t>ALTUNTAŞ</a:t>
            </a:r>
            <a:r>
              <a:rPr lang="en-US" sz="3000" dirty="0">
                <a:solidFill>
                  <a:srgbClr val="FFFFFF"/>
                </a:solidFill>
                <a:latin typeface="İnter"/>
              </a:rPr>
              <a:t>, </a:t>
            </a:r>
            <a:r>
              <a:rPr lang="en-US" sz="3000" dirty="0" err="1">
                <a:solidFill>
                  <a:srgbClr val="FFFFFF"/>
                </a:solidFill>
                <a:latin typeface="İnter"/>
              </a:rPr>
              <a:t>Serap</a:t>
            </a:r>
            <a:r>
              <a:rPr lang="en-US" sz="3000" dirty="0">
                <a:solidFill>
                  <a:srgbClr val="FFFFFF"/>
                </a:solidFill>
                <a:latin typeface="İnter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İnter"/>
              </a:rPr>
              <a:t>YANIKTAŞ</a:t>
            </a:r>
            <a:r>
              <a:rPr lang="en-US" sz="3000" dirty="0">
                <a:solidFill>
                  <a:srgbClr val="FFFFFF"/>
                </a:solidFill>
                <a:latin typeface="İnter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İnter"/>
              </a:rPr>
              <a:t>ve</a:t>
            </a:r>
            <a:r>
              <a:rPr lang="en-US" sz="3000" dirty="0">
                <a:solidFill>
                  <a:srgbClr val="FFFFFF"/>
                </a:solidFill>
                <a:latin typeface="İnter"/>
              </a:rPr>
              <a:t> Osman </a:t>
            </a:r>
            <a:r>
              <a:rPr lang="en-US" sz="3000" dirty="0" err="1">
                <a:solidFill>
                  <a:srgbClr val="FFFFFF"/>
                </a:solidFill>
                <a:latin typeface="İnter"/>
              </a:rPr>
              <a:t>ALTINTAŞ</a:t>
            </a:r>
            <a:r>
              <a:rPr lang="en-US" sz="3000" dirty="0">
                <a:solidFill>
                  <a:srgbClr val="FFFFFF"/>
                </a:solidFill>
                <a:latin typeface="İnter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İnter"/>
              </a:rPr>
              <a:t>öğrencilerimize</a:t>
            </a:r>
            <a:r>
              <a:rPr lang="en-US" sz="3000" dirty="0">
                <a:solidFill>
                  <a:srgbClr val="FFFFFF"/>
                </a:solidFill>
                <a:latin typeface="İnter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İnter"/>
              </a:rPr>
              <a:t>Türk</a:t>
            </a:r>
            <a:r>
              <a:rPr lang="en-US" sz="3000" dirty="0">
                <a:solidFill>
                  <a:srgbClr val="FFFFFF"/>
                </a:solidFill>
                <a:latin typeface="İnter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İnter"/>
              </a:rPr>
              <a:t>Yargı</a:t>
            </a:r>
            <a:r>
              <a:rPr lang="en-US" sz="3000" dirty="0">
                <a:solidFill>
                  <a:srgbClr val="FFFFFF"/>
                </a:solidFill>
                <a:latin typeface="İnter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İnter"/>
              </a:rPr>
              <a:t>Sistemi</a:t>
            </a:r>
            <a:r>
              <a:rPr lang="en-US" sz="3000" dirty="0">
                <a:solidFill>
                  <a:srgbClr val="FFFFFF"/>
                </a:solidFill>
                <a:latin typeface="İnter"/>
              </a:rPr>
              <a:t>, </a:t>
            </a:r>
            <a:r>
              <a:rPr lang="en-US" sz="3000" dirty="0" err="1">
                <a:solidFill>
                  <a:srgbClr val="FFFFFF"/>
                </a:solidFill>
                <a:latin typeface="İnter"/>
              </a:rPr>
              <a:t>Hukuk</a:t>
            </a:r>
            <a:r>
              <a:rPr lang="en-US" sz="3000" dirty="0">
                <a:solidFill>
                  <a:srgbClr val="FFFFFF"/>
                </a:solidFill>
                <a:latin typeface="İnter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İnter"/>
              </a:rPr>
              <a:t>Kariyeri</a:t>
            </a:r>
            <a:r>
              <a:rPr lang="en-US" sz="3000" dirty="0">
                <a:solidFill>
                  <a:srgbClr val="FFFFFF"/>
                </a:solidFill>
                <a:latin typeface="İnter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İnter"/>
              </a:rPr>
              <a:t>konusunda</a:t>
            </a:r>
            <a:r>
              <a:rPr lang="en-US" sz="3000" dirty="0">
                <a:solidFill>
                  <a:srgbClr val="FFFFFF"/>
                </a:solidFill>
                <a:latin typeface="İnter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İnter"/>
              </a:rPr>
              <a:t>bilgi</a:t>
            </a:r>
            <a:r>
              <a:rPr lang="en-US" sz="3000" dirty="0">
                <a:solidFill>
                  <a:srgbClr val="FFFFFF"/>
                </a:solidFill>
                <a:latin typeface="İnter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İnter"/>
              </a:rPr>
              <a:t>vermişlerdir</a:t>
            </a:r>
            <a:r>
              <a:rPr lang="en-US" sz="3000" dirty="0">
                <a:solidFill>
                  <a:srgbClr val="FFFFFF"/>
                </a:solidFill>
                <a:latin typeface="İnter"/>
              </a:rPr>
              <a:t>.</a:t>
            </a:r>
          </a:p>
          <a:p>
            <a:pPr>
              <a:lnSpc>
                <a:spcPts val="3720"/>
              </a:lnSpc>
            </a:pPr>
            <a:endParaRPr lang="en-US" sz="3000" dirty="0">
              <a:solidFill>
                <a:srgbClr val="FFFFFF"/>
              </a:solidFill>
              <a:latin typeface="İnte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15540" y="3041094"/>
            <a:ext cx="5436955" cy="1687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95"/>
              </a:lnSpc>
            </a:pPr>
            <a:r>
              <a:rPr lang="en-US" sz="5399" dirty="0">
                <a:solidFill>
                  <a:srgbClr val="FFFFFF"/>
                </a:solidFill>
                <a:latin typeface="İnter"/>
              </a:rPr>
              <a:t>02.11.2022</a:t>
            </a:r>
          </a:p>
          <a:p>
            <a:pPr>
              <a:lnSpc>
                <a:spcPts val="6695"/>
              </a:lnSpc>
            </a:pPr>
            <a:r>
              <a:rPr lang="en-US" sz="5399" dirty="0">
                <a:solidFill>
                  <a:srgbClr val="FFFFFF"/>
                </a:solidFill>
                <a:latin typeface="İnter"/>
              </a:rPr>
              <a:t>09.11.2022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0801" y="587952"/>
            <a:ext cx="4798218" cy="219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0"/>
              </a:lnSpc>
            </a:pPr>
            <a:r>
              <a:rPr lang="en-US" sz="5000" dirty="0" err="1">
                <a:solidFill>
                  <a:srgbClr val="FFFFFF"/>
                </a:solidFill>
                <a:latin typeface="İnter"/>
              </a:rPr>
              <a:t>NAZİLLİ</a:t>
            </a:r>
            <a:r>
              <a:rPr lang="en-US" sz="5000" dirty="0">
                <a:solidFill>
                  <a:srgbClr val="FFFFFF"/>
                </a:solidFill>
                <a:latin typeface="İnte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İnter"/>
              </a:rPr>
              <a:t>ADLİYESİ</a:t>
            </a:r>
            <a:r>
              <a:rPr lang="en-US" sz="5000" dirty="0">
                <a:solidFill>
                  <a:srgbClr val="FFFFFF"/>
                </a:solidFill>
                <a:latin typeface="İnte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İnter"/>
              </a:rPr>
              <a:t>ZİYARETİ</a:t>
            </a:r>
            <a:endParaRPr lang="en-US" sz="5000" dirty="0">
              <a:solidFill>
                <a:srgbClr val="FFFFFF"/>
              </a:solidFill>
              <a:latin typeface="İnter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6668396" y="798382"/>
            <a:ext cx="4161751" cy="1184729"/>
            <a:chOff x="0" y="0"/>
            <a:chExt cx="2565722" cy="73038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65722" cy="730386"/>
            </a:xfrm>
            <a:custGeom>
              <a:avLst/>
              <a:gdLst/>
              <a:ahLst/>
              <a:cxnLst/>
              <a:rect l="l" t="t" r="r" b="b"/>
              <a:pathLst>
                <a:path w="2565722" h="730386">
                  <a:moveTo>
                    <a:pt x="0" y="0"/>
                  </a:moveTo>
                  <a:lnTo>
                    <a:pt x="2362522" y="0"/>
                  </a:lnTo>
                  <a:lnTo>
                    <a:pt x="2565722" y="365193"/>
                  </a:lnTo>
                  <a:lnTo>
                    <a:pt x="2362522" y="730386"/>
                  </a:lnTo>
                  <a:lnTo>
                    <a:pt x="0" y="730386"/>
                  </a:lnTo>
                  <a:lnTo>
                    <a:pt x="203200" y="365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1D4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77800" y="-38100"/>
              <a:ext cx="2311722" cy="7684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470610" y="9305195"/>
            <a:ext cx="4496151" cy="580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91"/>
              </a:lnSpc>
            </a:pPr>
            <a:r>
              <a:rPr lang="en-US" sz="3699">
                <a:solidFill>
                  <a:srgbClr val="053036"/>
                </a:solidFill>
                <a:latin typeface="Telegraf Ultra-Bold"/>
              </a:rPr>
              <a:t>Let's get started</a:t>
            </a:r>
          </a:p>
        </p:txBody>
      </p:sp>
      <p:sp>
        <p:nvSpPr>
          <p:cNvPr id="4" name="AutoShape 4"/>
          <p:cNvSpPr/>
          <p:nvPr/>
        </p:nvSpPr>
        <p:spPr>
          <a:xfrm>
            <a:off x="15422783" y="9589544"/>
            <a:ext cx="1995349" cy="0"/>
          </a:xfrm>
          <a:prstGeom prst="line">
            <a:avLst/>
          </a:prstGeom>
          <a:ln w="47625" cap="flat">
            <a:solidFill>
              <a:srgbClr val="053036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" name="Freeform 5"/>
          <p:cNvSpPr/>
          <p:nvPr/>
        </p:nvSpPr>
        <p:spPr>
          <a:xfrm>
            <a:off x="0" y="0"/>
            <a:ext cx="10262576" cy="5239142"/>
          </a:xfrm>
          <a:custGeom>
            <a:avLst/>
            <a:gdLst/>
            <a:ahLst/>
            <a:cxnLst/>
            <a:rect l="l" t="t" r="r" b="b"/>
            <a:pathLst>
              <a:path w="10262576" h="5239142">
                <a:moveTo>
                  <a:pt x="0" y="0"/>
                </a:moveTo>
                <a:lnTo>
                  <a:pt x="10262576" y="0"/>
                </a:lnTo>
                <a:lnTo>
                  <a:pt x="10262576" y="5239142"/>
                </a:lnTo>
                <a:lnTo>
                  <a:pt x="0" y="52391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9051" r="-237" b="-5729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0" y="6015609"/>
            <a:ext cx="18070192" cy="3644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87" lvl="1" indent="-442594">
              <a:lnSpc>
                <a:spcPts val="4796"/>
              </a:lnSpc>
              <a:buFont typeface="Arial"/>
              <a:buChar char="•"/>
            </a:pP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Öğrencilerimiz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,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Nazilli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2.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Ağır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Ceza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Mahkemesinde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yargılama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süreçlerini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fiilen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görme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olanağı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bulmuştur</a:t>
            </a:r>
            <a:endParaRPr lang="en-US" sz="4099" dirty="0">
              <a:solidFill>
                <a:srgbClr val="F1B502"/>
              </a:solidFill>
              <a:latin typeface="Telegraf Medium"/>
            </a:endParaRPr>
          </a:p>
          <a:p>
            <a:pPr>
              <a:lnSpc>
                <a:spcPts val="4796"/>
              </a:lnSpc>
            </a:pPr>
            <a:endParaRPr lang="en-US" sz="4099" dirty="0">
              <a:solidFill>
                <a:srgbClr val="F1B502"/>
              </a:solidFill>
              <a:latin typeface="Telegraf Medium"/>
            </a:endParaRPr>
          </a:p>
          <a:p>
            <a:pPr marL="885187" lvl="1" indent="-442594">
              <a:lnSpc>
                <a:spcPts val="4796"/>
              </a:lnSpc>
              <a:buFont typeface="Arial"/>
              <a:buChar char="•"/>
            </a:pP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Nazilli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Sulh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Ceza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Hakimi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Sayın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Serdar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KILIÇ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öğrencilerimize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hakimlik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mesleği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ve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yargılama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süreçleri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ile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ilgili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bilgi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 </a:t>
            </a:r>
            <a:r>
              <a:rPr lang="en-US" sz="4099" dirty="0" err="1">
                <a:solidFill>
                  <a:srgbClr val="F1B502"/>
                </a:solidFill>
                <a:latin typeface="Telegraf Medium"/>
              </a:rPr>
              <a:t>vermişlerdir</a:t>
            </a:r>
            <a:r>
              <a:rPr lang="en-US" sz="4099" dirty="0">
                <a:solidFill>
                  <a:srgbClr val="F1B502"/>
                </a:solidFill>
                <a:latin typeface="Telegraf Medium"/>
              </a:rPr>
              <a:t>.</a:t>
            </a:r>
          </a:p>
          <a:p>
            <a:pPr>
              <a:lnSpc>
                <a:spcPts val="4796"/>
              </a:lnSpc>
            </a:pPr>
            <a:endParaRPr lang="en-US" sz="4099" dirty="0">
              <a:solidFill>
                <a:srgbClr val="F1B502"/>
              </a:solidFill>
              <a:latin typeface="Telegraf Medium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0262576" y="22850"/>
            <a:ext cx="12895146" cy="5216292"/>
            <a:chOff x="0" y="0"/>
            <a:chExt cx="17193527" cy="6955056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l="4472" t="14205" b="27830"/>
            <a:stretch>
              <a:fillRect/>
            </a:stretch>
          </p:blipFill>
          <p:spPr>
            <a:xfrm>
              <a:off x="0" y="0"/>
              <a:ext cx="17193527" cy="6955056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8361735" y="-1452607"/>
            <a:ext cx="3108876" cy="2199529"/>
          </a:xfrm>
          <a:custGeom>
            <a:avLst/>
            <a:gdLst/>
            <a:ahLst/>
            <a:cxnLst/>
            <a:rect l="l" t="t" r="r" b="b"/>
            <a:pathLst>
              <a:path w="3108876" h="2199529">
                <a:moveTo>
                  <a:pt x="0" y="0"/>
                </a:moveTo>
                <a:lnTo>
                  <a:pt x="3108875" y="0"/>
                </a:lnTo>
                <a:lnTo>
                  <a:pt x="3108875" y="2199530"/>
                </a:lnTo>
                <a:lnTo>
                  <a:pt x="0" y="2199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691704"/>
            <a:ext cx="16860806" cy="702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8"/>
              </a:lnSpc>
            </a:pPr>
            <a:r>
              <a:rPr lang="en-US" sz="4800" u="sng" dirty="0">
                <a:solidFill>
                  <a:srgbClr val="FFBC00"/>
                </a:solidFill>
                <a:latin typeface="Roboto Bold"/>
              </a:rPr>
              <a:t>6 </a:t>
            </a:r>
            <a:r>
              <a:rPr lang="en-US" sz="4800" u="sng" dirty="0" err="1">
                <a:solidFill>
                  <a:srgbClr val="FFBC00"/>
                </a:solidFill>
                <a:latin typeface="Roboto Bold"/>
              </a:rPr>
              <a:t>Aralık</a:t>
            </a:r>
            <a:r>
              <a:rPr lang="en-US" sz="4800" u="sng" dirty="0">
                <a:solidFill>
                  <a:srgbClr val="FFBC00"/>
                </a:solidFill>
                <a:latin typeface="Roboto Bold"/>
              </a:rPr>
              <a:t> 2022 </a:t>
            </a:r>
            <a:r>
              <a:rPr lang="en-US" sz="4800" u="sng" dirty="0" err="1">
                <a:solidFill>
                  <a:srgbClr val="FFBC00"/>
                </a:solidFill>
                <a:latin typeface="Roboto Bold"/>
              </a:rPr>
              <a:t>Kuşadası</a:t>
            </a:r>
            <a:r>
              <a:rPr lang="en-US" sz="4800" u="sng" dirty="0">
                <a:solidFill>
                  <a:srgbClr val="FFBC00"/>
                </a:solidFill>
                <a:latin typeface="Roboto Bold"/>
              </a:rPr>
              <a:t> </a:t>
            </a:r>
            <a:r>
              <a:rPr lang="en-US" sz="4800" u="sng" dirty="0" err="1">
                <a:solidFill>
                  <a:srgbClr val="FFBC00"/>
                </a:solidFill>
                <a:latin typeface="Roboto Bold"/>
              </a:rPr>
              <a:t>Dilek</a:t>
            </a:r>
            <a:r>
              <a:rPr lang="en-US" sz="4800" u="sng" dirty="0">
                <a:solidFill>
                  <a:srgbClr val="FFBC00"/>
                </a:solidFill>
                <a:latin typeface="Roboto Bold"/>
              </a:rPr>
              <a:t> </a:t>
            </a:r>
            <a:r>
              <a:rPr lang="en-US" sz="4800" u="sng" dirty="0" err="1">
                <a:solidFill>
                  <a:srgbClr val="FFBC00"/>
                </a:solidFill>
                <a:latin typeface="Roboto Bold"/>
              </a:rPr>
              <a:t>Yarımadası</a:t>
            </a:r>
            <a:r>
              <a:rPr lang="en-US" sz="4800" u="sng" dirty="0">
                <a:solidFill>
                  <a:srgbClr val="FFBC00"/>
                </a:solidFill>
                <a:latin typeface="Roboto Bold"/>
              </a:rPr>
              <a:t> </a:t>
            </a:r>
            <a:r>
              <a:rPr lang="en-US" sz="4800" u="sng" dirty="0" err="1">
                <a:solidFill>
                  <a:srgbClr val="FFBC00"/>
                </a:solidFill>
                <a:latin typeface="Roboto Bold"/>
              </a:rPr>
              <a:t>Milli</a:t>
            </a:r>
            <a:r>
              <a:rPr lang="en-US" sz="4800" u="sng" dirty="0">
                <a:solidFill>
                  <a:srgbClr val="FFBC00"/>
                </a:solidFill>
                <a:latin typeface="Roboto Bold"/>
              </a:rPr>
              <a:t> </a:t>
            </a:r>
            <a:r>
              <a:rPr lang="en-US" sz="4800" u="sng" dirty="0" err="1">
                <a:solidFill>
                  <a:srgbClr val="FFBC00"/>
                </a:solidFill>
                <a:latin typeface="Roboto Bold"/>
              </a:rPr>
              <a:t>Parkı</a:t>
            </a:r>
            <a:r>
              <a:rPr lang="en-US" sz="4800" u="sng" dirty="0">
                <a:solidFill>
                  <a:srgbClr val="FFBC00"/>
                </a:solidFill>
                <a:latin typeface="Roboto Bold"/>
              </a:rPr>
              <a:t> </a:t>
            </a:r>
            <a:r>
              <a:rPr lang="en-US" sz="4800" u="sng" dirty="0" err="1">
                <a:solidFill>
                  <a:srgbClr val="FFBC00"/>
                </a:solidFill>
                <a:latin typeface="Roboto Bold"/>
              </a:rPr>
              <a:t>Ziyareti</a:t>
            </a:r>
            <a:r>
              <a:rPr lang="en-US" sz="4800" u="sng" dirty="0">
                <a:solidFill>
                  <a:srgbClr val="FFBC00"/>
                </a:solidFill>
                <a:latin typeface="Roboto Bold"/>
              </a:rPr>
              <a:t>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411623" y="4332430"/>
            <a:ext cx="7448403" cy="5157850"/>
            <a:chOff x="0" y="0"/>
            <a:chExt cx="1961719" cy="13584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61719" cy="1358446"/>
            </a:xfrm>
            <a:custGeom>
              <a:avLst/>
              <a:gdLst/>
              <a:ahLst/>
              <a:cxnLst/>
              <a:rect l="l" t="t" r="r" b="b"/>
              <a:pathLst>
                <a:path w="1961719" h="1358446">
                  <a:moveTo>
                    <a:pt x="0" y="0"/>
                  </a:moveTo>
                  <a:lnTo>
                    <a:pt x="1961719" y="0"/>
                  </a:lnTo>
                  <a:lnTo>
                    <a:pt x="1961719" y="1358446"/>
                  </a:lnTo>
                  <a:lnTo>
                    <a:pt x="0" y="1358446"/>
                  </a:lnTo>
                  <a:close/>
                </a:path>
              </a:pathLst>
            </a:custGeom>
            <a:solidFill>
              <a:srgbClr val="FFA5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961719" cy="14155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98755" y="4055892"/>
            <a:ext cx="7386951" cy="5434388"/>
            <a:chOff x="0" y="0"/>
            <a:chExt cx="1945534" cy="1431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45534" cy="1431279"/>
            </a:xfrm>
            <a:custGeom>
              <a:avLst/>
              <a:gdLst/>
              <a:ahLst/>
              <a:cxnLst/>
              <a:rect l="l" t="t" r="r" b="b"/>
              <a:pathLst>
                <a:path w="1945534" h="1431279">
                  <a:moveTo>
                    <a:pt x="0" y="0"/>
                  </a:moveTo>
                  <a:lnTo>
                    <a:pt x="1945534" y="0"/>
                  </a:lnTo>
                  <a:lnTo>
                    <a:pt x="1945534" y="1431279"/>
                  </a:lnTo>
                  <a:lnTo>
                    <a:pt x="0" y="1431279"/>
                  </a:lnTo>
                  <a:close/>
                </a:path>
              </a:pathLst>
            </a:custGeom>
            <a:solidFill>
              <a:srgbClr val="FFA5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945534" cy="14884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11460" y="1894165"/>
            <a:ext cx="17190535" cy="1216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87"/>
              </a:lnSpc>
            </a:pPr>
            <a:r>
              <a:rPr lang="en-US" sz="3599" dirty="0" err="1">
                <a:solidFill>
                  <a:srgbClr val="E8F2F5"/>
                </a:solidFill>
                <a:latin typeface="Telegraf"/>
              </a:rPr>
              <a:t>Okulumuz</a:t>
            </a:r>
            <a:r>
              <a:rPr lang="en-US" sz="3599" dirty="0">
                <a:solidFill>
                  <a:srgbClr val="E8F2F5"/>
                </a:solidFill>
                <a:latin typeface="Telegraf"/>
              </a:rPr>
              <a:t> 12. </a:t>
            </a:r>
            <a:r>
              <a:rPr lang="en-US" sz="3599" dirty="0" err="1">
                <a:solidFill>
                  <a:srgbClr val="E8F2F5"/>
                </a:solidFill>
                <a:latin typeface="Telegraf"/>
              </a:rPr>
              <a:t>sınıf</a:t>
            </a:r>
            <a:r>
              <a:rPr lang="en-US" sz="3599" dirty="0">
                <a:solidFill>
                  <a:srgbClr val="E8F2F5"/>
                </a:solidFill>
                <a:latin typeface="Telegraf"/>
              </a:rPr>
              <a:t> </a:t>
            </a:r>
            <a:r>
              <a:rPr lang="en-US" sz="3599" dirty="0" err="1">
                <a:solidFill>
                  <a:srgbClr val="E8F2F5"/>
                </a:solidFill>
                <a:latin typeface="Telegraf"/>
              </a:rPr>
              <a:t>öğrencilerine</a:t>
            </a:r>
            <a:r>
              <a:rPr lang="en-US" sz="3599" dirty="0">
                <a:solidFill>
                  <a:srgbClr val="E8F2F5"/>
                </a:solidFill>
                <a:latin typeface="Telegraf"/>
              </a:rPr>
              <a:t> </a:t>
            </a:r>
            <a:r>
              <a:rPr lang="en-US" sz="3599" dirty="0" err="1">
                <a:solidFill>
                  <a:srgbClr val="E8F2F5"/>
                </a:solidFill>
                <a:latin typeface="Telegraf"/>
              </a:rPr>
              <a:t>yönelik</a:t>
            </a:r>
            <a:r>
              <a:rPr lang="en-US" sz="3599" dirty="0">
                <a:solidFill>
                  <a:srgbClr val="E8F2F5"/>
                </a:solidFill>
                <a:latin typeface="Telegraf"/>
              </a:rPr>
              <a:t> </a:t>
            </a:r>
            <a:r>
              <a:rPr lang="en-US" sz="3599" dirty="0" err="1">
                <a:solidFill>
                  <a:srgbClr val="E8F2F5"/>
                </a:solidFill>
                <a:latin typeface="Telegraf"/>
              </a:rPr>
              <a:t>Çevre</a:t>
            </a:r>
            <a:r>
              <a:rPr lang="en-US" sz="3599" dirty="0">
                <a:solidFill>
                  <a:srgbClr val="E8F2F5"/>
                </a:solidFill>
                <a:latin typeface="Telegraf"/>
              </a:rPr>
              <a:t> </a:t>
            </a:r>
            <a:r>
              <a:rPr lang="en-US" sz="3599" dirty="0" err="1">
                <a:solidFill>
                  <a:srgbClr val="E8F2F5"/>
                </a:solidFill>
                <a:latin typeface="Telegraf"/>
              </a:rPr>
              <a:t>Hukuku</a:t>
            </a:r>
            <a:r>
              <a:rPr lang="en-US" sz="3599" dirty="0">
                <a:solidFill>
                  <a:srgbClr val="E8F2F5"/>
                </a:solidFill>
                <a:latin typeface="Telegraf"/>
              </a:rPr>
              <a:t> </a:t>
            </a:r>
            <a:r>
              <a:rPr lang="en-US" sz="3599" dirty="0" err="1">
                <a:solidFill>
                  <a:srgbClr val="E8F2F5"/>
                </a:solidFill>
                <a:latin typeface="Telegraf"/>
              </a:rPr>
              <a:t>ile</a:t>
            </a:r>
            <a:r>
              <a:rPr lang="en-US" sz="3599" dirty="0">
                <a:solidFill>
                  <a:srgbClr val="E8F2F5"/>
                </a:solidFill>
                <a:latin typeface="Telegraf"/>
              </a:rPr>
              <a:t> </a:t>
            </a:r>
            <a:r>
              <a:rPr lang="en-US" sz="3599" dirty="0" err="1">
                <a:solidFill>
                  <a:srgbClr val="E8F2F5"/>
                </a:solidFill>
                <a:latin typeface="Telegraf"/>
              </a:rPr>
              <a:t>ilgili</a:t>
            </a:r>
            <a:r>
              <a:rPr lang="en-US" sz="3599" dirty="0">
                <a:solidFill>
                  <a:srgbClr val="E8F2F5"/>
                </a:solidFill>
                <a:latin typeface="Telegraf"/>
              </a:rPr>
              <a:t> </a:t>
            </a:r>
            <a:r>
              <a:rPr lang="en-US" sz="3599" dirty="0" err="1">
                <a:solidFill>
                  <a:srgbClr val="E8F2F5"/>
                </a:solidFill>
                <a:latin typeface="Telegraf"/>
              </a:rPr>
              <a:t>bilgilendirme</a:t>
            </a:r>
            <a:r>
              <a:rPr lang="en-US" sz="3599" dirty="0">
                <a:solidFill>
                  <a:srgbClr val="E8F2F5"/>
                </a:solidFill>
                <a:latin typeface="Telegraf"/>
              </a:rPr>
              <a:t> </a:t>
            </a:r>
            <a:r>
              <a:rPr lang="en-US" sz="3599" dirty="0" err="1">
                <a:solidFill>
                  <a:srgbClr val="E8F2F5"/>
                </a:solidFill>
                <a:latin typeface="Telegraf"/>
              </a:rPr>
              <a:t>yapılıp</a:t>
            </a:r>
            <a:r>
              <a:rPr lang="en-US" sz="3599" dirty="0">
                <a:solidFill>
                  <a:srgbClr val="E8F2F5"/>
                </a:solidFill>
                <a:latin typeface="Telegraf"/>
              </a:rPr>
              <a:t> </a:t>
            </a:r>
            <a:r>
              <a:rPr lang="en-US" sz="3599" dirty="0" err="1">
                <a:solidFill>
                  <a:srgbClr val="E8F2F5"/>
                </a:solidFill>
                <a:latin typeface="Telegraf"/>
              </a:rPr>
              <a:t>Milli</a:t>
            </a:r>
            <a:r>
              <a:rPr lang="en-US" sz="3599" dirty="0">
                <a:solidFill>
                  <a:srgbClr val="E8F2F5"/>
                </a:solidFill>
                <a:latin typeface="Telegraf"/>
              </a:rPr>
              <a:t> Park </a:t>
            </a:r>
            <a:r>
              <a:rPr lang="en-US" sz="3599" dirty="0" err="1">
                <a:solidFill>
                  <a:srgbClr val="E8F2F5"/>
                </a:solidFill>
                <a:latin typeface="Telegraf"/>
              </a:rPr>
              <a:t>gezisi</a:t>
            </a:r>
            <a:r>
              <a:rPr lang="en-US" sz="3599" dirty="0">
                <a:solidFill>
                  <a:srgbClr val="E8F2F5"/>
                </a:solidFill>
                <a:latin typeface="Telegraf"/>
              </a:rPr>
              <a:t> </a:t>
            </a:r>
            <a:r>
              <a:rPr lang="en-US" sz="3599" dirty="0" err="1">
                <a:solidFill>
                  <a:srgbClr val="E8F2F5"/>
                </a:solidFill>
                <a:latin typeface="Telegraf"/>
              </a:rPr>
              <a:t>düzenlenmiştir</a:t>
            </a:r>
            <a:r>
              <a:rPr lang="en-US" sz="3599" dirty="0">
                <a:solidFill>
                  <a:srgbClr val="E8F2F5"/>
                </a:solidFill>
                <a:latin typeface="Telegraf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95375" y="3622266"/>
            <a:ext cx="7470430" cy="5557812"/>
          </a:xfrm>
          <a:custGeom>
            <a:avLst/>
            <a:gdLst/>
            <a:ahLst/>
            <a:cxnLst/>
            <a:rect l="l" t="t" r="r" b="b"/>
            <a:pathLst>
              <a:path w="7470430" h="5557812">
                <a:moveTo>
                  <a:pt x="0" y="0"/>
                </a:moveTo>
                <a:lnTo>
                  <a:pt x="7470430" y="0"/>
                </a:lnTo>
                <a:lnTo>
                  <a:pt x="7470430" y="5557812"/>
                </a:lnTo>
                <a:lnTo>
                  <a:pt x="0" y="55578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908" b="-1550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21257" y="3539471"/>
            <a:ext cx="7426447" cy="5640608"/>
          </a:xfrm>
          <a:custGeom>
            <a:avLst/>
            <a:gdLst/>
            <a:ahLst/>
            <a:cxnLst/>
            <a:rect l="l" t="t" r="r" b="b"/>
            <a:pathLst>
              <a:path w="7426447" h="5640608">
                <a:moveTo>
                  <a:pt x="0" y="0"/>
                </a:moveTo>
                <a:lnTo>
                  <a:pt x="7426447" y="0"/>
                </a:lnTo>
                <a:lnTo>
                  <a:pt x="7426447" y="5640607"/>
                </a:lnTo>
                <a:lnTo>
                  <a:pt x="0" y="56406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176" b="-9484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0" y="0"/>
            <a:ext cx="527327" cy="4055892"/>
            <a:chOff x="0" y="0"/>
            <a:chExt cx="138885" cy="106821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8885" cy="1068218"/>
            </a:xfrm>
            <a:custGeom>
              <a:avLst/>
              <a:gdLst/>
              <a:ahLst/>
              <a:cxnLst/>
              <a:rect l="l" t="t" r="r" b="b"/>
              <a:pathLst>
                <a:path w="138885" h="1068218">
                  <a:moveTo>
                    <a:pt x="0" y="0"/>
                  </a:moveTo>
                  <a:lnTo>
                    <a:pt x="138885" y="0"/>
                  </a:lnTo>
                  <a:lnTo>
                    <a:pt x="138885" y="1068218"/>
                  </a:lnTo>
                  <a:lnTo>
                    <a:pt x="0" y="1068218"/>
                  </a:lnTo>
                  <a:close/>
                </a:path>
              </a:pathLst>
            </a:custGeom>
            <a:solidFill>
              <a:srgbClr val="FFA5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38885" cy="11253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04" b="-57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27456" y="0"/>
            <a:ext cx="18615456" cy="10287000"/>
            <a:chOff x="0" y="0"/>
            <a:chExt cx="6177564" cy="34137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77564" cy="3413755"/>
            </a:xfrm>
            <a:custGeom>
              <a:avLst/>
              <a:gdLst/>
              <a:ahLst/>
              <a:cxnLst/>
              <a:rect l="l" t="t" r="r" b="b"/>
              <a:pathLst>
                <a:path w="6177564" h="3413755">
                  <a:moveTo>
                    <a:pt x="0" y="0"/>
                  </a:moveTo>
                  <a:lnTo>
                    <a:pt x="6177564" y="0"/>
                  </a:lnTo>
                  <a:lnTo>
                    <a:pt x="6177564" y="3413755"/>
                  </a:lnTo>
                  <a:lnTo>
                    <a:pt x="0" y="3413755"/>
                  </a:lnTo>
                  <a:close/>
                </a:path>
              </a:pathLst>
            </a:custGeom>
            <a:solidFill>
              <a:srgbClr val="115584"/>
            </a:solidFill>
          </p:spPr>
        </p:sp>
      </p:grpSp>
      <p:sp>
        <p:nvSpPr>
          <p:cNvPr id="5" name="AutoShape 5"/>
          <p:cNvSpPr/>
          <p:nvPr/>
        </p:nvSpPr>
        <p:spPr>
          <a:xfrm>
            <a:off x="622308" y="646813"/>
            <a:ext cx="17283283" cy="1261946"/>
          </a:xfrm>
          <a:prstGeom prst="rect">
            <a:avLst/>
          </a:prstGeom>
          <a:solidFill>
            <a:srgbClr val="F1B502"/>
          </a:solidFill>
        </p:spPr>
      </p:sp>
      <p:grpSp>
        <p:nvGrpSpPr>
          <p:cNvPr id="6" name="Group 6"/>
          <p:cNvGrpSpPr/>
          <p:nvPr/>
        </p:nvGrpSpPr>
        <p:grpSpPr>
          <a:xfrm rot="3129624">
            <a:off x="-4127053" y="8232637"/>
            <a:ext cx="10890298" cy="3171859"/>
            <a:chOff x="0" y="0"/>
            <a:chExt cx="2939684" cy="77156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39684" cy="771569"/>
            </a:xfrm>
            <a:custGeom>
              <a:avLst/>
              <a:gdLst/>
              <a:ahLst/>
              <a:cxnLst/>
              <a:rect l="l" t="t" r="r" b="b"/>
              <a:pathLst>
                <a:path w="2939684" h="771569">
                  <a:moveTo>
                    <a:pt x="203200" y="0"/>
                  </a:moveTo>
                  <a:lnTo>
                    <a:pt x="2939684" y="0"/>
                  </a:lnTo>
                  <a:lnTo>
                    <a:pt x="2736484" y="771569"/>
                  </a:lnTo>
                  <a:lnTo>
                    <a:pt x="0" y="77156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BC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57150"/>
              <a:ext cx="2736484" cy="8287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15056" y="3244297"/>
            <a:ext cx="7858067" cy="6544081"/>
          </a:xfrm>
          <a:custGeom>
            <a:avLst/>
            <a:gdLst/>
            <a:ahLst/>
            <a:cxnLst/>
            <a:rect l="l" t="t" r="r" b="b"/>
            <a:pathLst>
              <a:path w="7858067" h="6544081">
                <a:moveTo>
                  <a:pt x="0" y="0"/>
                </a:moveTo>
                <a:lnTo>
                  <a:pt x="7858067" y="0"/>
                </a:lnTo>
                <a:lnTo>
                  <a:pt x="7858067" y="6544080"/>
                </a:lnTo>
                <a:lnTo>
                  <a:pt x="0" y="6544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35" r="-610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633898" y="3244297"/>
            <a:ext cx="7858067" cy="6544081"/>
          </a:xfrm>
          <a:custGeom>
            <a:avLst/>
            <a:gdLst/>
            <a:ahLst/>
            <a:cxnLst/>
            <a:rect l="l" t="t" r="r" b="b"/>
            <a:pathLst>
              <a:path w="7858067" h="6544081">
                <a:moveTo>
                  <a:pt x="0" y="0"/>
                </a:moveTo>
                <a:lnTo>
                  <a:pt x="7858067" y="0"/>
                </a:lnTo>
                <a:lnTo>
                  <a:pt x="7858067" y="6544080"/>
                </a:lnTo>
                <a:lnTo>
                  <a:pt x="0" y="6544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272" b="-7806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63295" y="933450"/>
            <a:ext cx="16296005" cy="670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3"/>
              </a:lnSpc>
            </a:pPr>
            <a:r>
              <a:rPr lang="en-US" sz="3799" dirty="0">
                <a:solidFill>
                  <a:srgbClr val="000000"/>
                </a:solidFill>
                <a:latin typeface="Telegraf Medium"/>
              </a:rPr>
              <a:t>6 </a:t>
            </a:r>
            <a:r>
              <a:rPr lang="en-US" sz="3799" dirty="0" err="1">
                <a:solidFill>
                  <a:srgbClr val="000000"/>
                </a:solidFill>
                <a:latin typeface="Telegraf Medium"/>
              </a:rPr>
              <a:t>Aralık</a:t>
            </a:r>
            <a:r>
              <a:rPr lang="en-US" sz="3799" dirty="0">
                <a:solidFill>
                  <a:srgbClr val="000000"/>
                </a:solidFill>
                <a:latin typeface="Telegraf Medium"/>
              </a:rPr>
              <a:t> 2022 </a:t>
            </a:r>
            <a:r>
              <a:rPr lang="en-US" sz="3799" dirty="0" err="1">
                <a:solidFill>
                  <a:srgbClr val="000000"/>
                </a:solidFill>
                <a:latin typeface="Telegraf Medium"/>
              </a:rPr>
              <a:t>Kuşadası</a:t>
            </a:r>
            <a:r>
              <a:rPr lang="en-US" sz="3799" dirty="0">
                <a:solidFill>
                  <a:srgbClr val="000000"/>
                </a:solidFill>
                <a:latin typeface="Telegraf Medium"/>
              </a:rPr>
              <a:t>  </a:t>
            </a:r>
            <a:r>
              <a:rPr lang="en-US" sz="3799" dirty="0" err="1">
                <a:solidFill>
                  <a:srgbClr val="000000"/>
                </a:solidFill>
                <a:latin typeface="Telegraf Medium"/>
              </a:rPr>
              <a:t>Dilek</a:t>
            </a:r>
            <a:r>
              <a:rPr lang="en-US" sz="3799" dirty="0">
                <a:solidFill>
                  <a:srgbClr val="000000"/>
                </a:solidFill>
                <a:latin typeface="Telegraf Medium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elegraf Medium"/>
              </a:rPr>
              <a:t>Yarımadası</a:t>
            </a:r>
            <a:r>
              <a:rPr lang="en-US" sz="3799" dirty="0">
                <a:solidFill>
                  <a:srgbClr val="000000"/>
                </a:solidFill>
                <a:latin typeface="Telegraf Medium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elegraf Medium"/>
              </a:rPr>
              <a:t>Milli</a:t>
            </a:r>
            <a:r>
              <a:rPr lang="en-US" sz="3799" dirty="0">
                <a:solidFill>
                  <a:srgbClr val="000000"/>
                </a:solidFill>
                <a:latin typeface="Telegraf Medium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elegraf Medium"/>
              </a:rPr>
              <a:t>Parkı</a:t>
            </a:r>
            <a:r>
              <a:rPr lang="en-US" sz="3799" dirty="0">
                <a:solidFill>
                  <a:srgbClr val="000000"/>
                </a:solidFill>
                <a:latin typeface="Telegraf Medium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Telegraf Medium"/>
              </a:rPr>
              <a:t>Ziyareti</a:t>
            </a:r>
            <a:r>
              <a:rPr lang="en-US" sz="3799" dirty="0">
                <a:solidFill>
                  <a:srgbClr val="000000"/>
                </a:solidFill>
                <a:latin typeface="Telegraf Medium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5056" y="2290399"/>
            <a:ext cx="17022812" cy="53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22"/>
              </a:lnSpc>
            </a:pPr>
            <a:r>
              <a:rPr lang="en-US" sz="3099" dirty="0" err="1">
                <a:solidFill>
                  <a:srgbClr val="E8F2F5"/>
                </a:solidFill>
                <a:latin typeface="Telegraf"/>
              </a:rPr>
              <a:t>Milli</a:t>
            </a:r>
            <a:r>
              <a:rPr lang="en-US" sz="3099" dirty="0">
                <a:solidFill>
                  <a:srgbClr val="E8F2F5"/>
                </a:solidFill>
                <a:latin typeface="Telegraf"/>
              </a:rPr>
              <a:t> </a:t>
            </a:r>
            <a:r>
              <a:rPr lang="en-US" sz="3099" dirty="0" err="1">
                <a:solidFill>
                  <a:srgbClr val="E8F2F5"/>
                </a:solidFill>
                <a:latin typeface="Telegraf"/>
              </a:rPr>
              <a:t>Parkın</a:t>
            </a:r>
            <a:r>
              <a:rPr lang="en-US" sz="3099" dirty="0">
                <a:solidFill>
                  <a:srgbClr val="E8F2F5"/>
                </a:solidFill>
                <a:latin typeface="Telegraf"/>
              </a:rPr>
              <a:t> </a:t>
            </a:r>
            <a:r>
              <a:rPr lang="en-US" sz="3099" dirty="0" err="1">
                <a:solidFill>
                  <a:srgbClr val="E8F2F5"/>
                </a:solidFill>
                <a:latin typeface="Telegraf"/>
              </a:rPr>
              <a:t>ziyaret</a:t>
            </a:r>
            <a:r>
              <a:rPr lang="en-US" sz="3099" dirty="0">
                <a:solidFill>
                  <a:srgbClr val="E8F2F5"/>
                </a:solidFill>
                <a:latin typeface="Telegraf"/>
              </a:rPr>
              <a:t> </a:t>
            </a:r>
            <a:r>
              <a:rPr lang="en-US" sz="3099" dirty="0" err="1">
                <a:solidFill>
                  <a:srgbClr val="E8F2F5"/>
                </a:solidFill>
                <a:latin typeface="Telegraf"/>
              </a:rPr>
              <a:t>kapsamında</a:t>
            </a:r>
            <a:r>
              <a:rPr lang="en-US" sz="3099" dirty="0">
                <a:solidFill>
                  <a:srgbClr val="E8F2F5"/>
                </a:solidFill>
                <a:latin typeface="Telegraf"/>
              </a:rPr>
              <a:t>  </a:t>
            </a:r>
            <a:r>
              <a:rPr lang="en-US" sz="3099" dirty="0" err="1">
                <a:solidFill>
                  <a:srgbClr val="E8F2F5"/>
                </a:solidFill>
                <a:latin typeface="Telegraf"/>
              </a:rPr>
              <a:t>Karasu</a:t>
            </a:r>
            <a:r>
              <a:rPr lang="en-US" sz="3099" dirty="0">
                <a:solidFill>
                  <a:srgbClr val="E8F2F5"/>
                </a:solidFill>
                <a:latin typeface="Telegraf"/>
              </a:rPr>
              <a:t> </a:t>
            </a:r>
            <a:r>
              <a:rPr lang="en-US" sz="3099" dirty="0" err="1">
                <a:solidFill>
                  <a:srgbClr val="E8F2F5"/>
                </a:solidFill>
                <a:latin typeface="Telegraf"/>
              </a:rPr>
              <a:t>ve</a:t>
            </a:r>
            <a:r>
              <a:rPr lang="en-US" sz="3099" dirty="0">
                <a:solidFill>
                  <a:srgbClr val="E8F2F5"/>
                </a:solidFill>
                <a:latin typeface="Telegraf"/>
              </a:rPr>
              <a:t> </a:t>
            </a:r>
            <a:r>
              <a:rPr lang="en-US" sz="3099" dirty="0" err="1" smtClean="0">
                <a:solidFill>
                  <a:srgbClr val="E8F2F5"/>
                </a:solidFill>
                <a:latin typeface="Telegraf"/>
              </a:rPr>
              <a:t>Kavaklıburun</a:t>
            </a:r>
            <a:r>
              <a:rPr lang="en-US" sz="3099" dirty="0" smtClean="0">
                <a:solidFill>
                  <a:srgbClr val="E8F2F5"/>
                </a:solidFill>
                <a:latin typeface="Telegraf"/>
              </a:rPr>
              <a:t> </a:t>
            </a:r>
            <a:r>
              <a:rPr lang="tr-TR" sz="3099" dirty="0" err="1">
                <a:solidFill>
                  <a:srgbClr val="E8F2F5"/>
                </a:solidFill>
                <a:latin typeface="Telegraf"/>
              </a:rPr>
              <a:t>K</a:t>
            </a:r>
            <a:r>
              <a:rPr lang="en-US" sz="3099" dirty="0" err="1" smtClean="0">
                <a:solidFill>
                  <a:srgbClr val="E8F2F5"/>
                </a:solidFill>
                <a:latin typeface="Telegraf"/>
              </a:rPr>
              <a:t>oylarında</a:t>
            </a:r>
            <a:r>
              <a:rPr lang="en-US" sz="3099" dirty="0" smtClean="0">
                <a:solidFill>
                  <a:srgbClr val="E8F2F5"/>
                </a:solidFill>
                <a:latin typeface="Telegraf"/>
              </a:rPr>
              <a:t> </a:t>
            </a:r>
            <a:r>
              <a:rPr lang="en-US" sz="3099" dirty="0" err="1">
                <a:solidFill>
                  <a:srgbClr val="E8F2F5"/>
                </a:solidFill>
                <a:latin typeface="Telegraf"/>
              </a:rPr>
              <a:t>çevre</a:t>
            </a:r>
            <a:r>
              <a:rPr lang="en-US" sz="3099" dirty="0">
                <a:solidFill>
                  <a:srgbClr val="E8F2F5"/>
                </a:solidFill>
                <a:latin typeface="Telegraf"/>
              </a:rPr>
              <a:t> </a:t>
            </a:r>
            <a:r>
              <a:rPr lang="en-US" sz="3099" dirty="0" err="1">
                <a:solidFill>
                  <a:srgbClr val="E8F2F5"/>
                </a:solidFill>
                <a:latin typeface="Telegraf"/>
              </a:rPr>
              <a:t>temizliği</a:t>
            </a:r>
            <a:r>
              <a:rPr lang="en-US" sz="3099" dirty="0">
                <a:solidFill>
                  <a:srgbClr val="E8F2F5"/>
                </a:solidFill>
                <a:latin typeface="Telegraf"/>
              </a:rPr>
              <a:t> </a:t>
            </a:r>
            <a:r>
              <a:rPr lang="en-US" sz="3099" dirty="0" err="1">
                <a:solidFill>
                  <a:srgbClr val="E8F2F5"/>
                </a:solidFill>
                <a:latin typeface="Telegraf"/>
              </a:rPr>
              <a:t>yapılmıştır</a:t>
            </a:r>
            <a:r>
              <a:rPr lang="en-US" sz="3099" dirty="0">
                <a:solidFill>
                  <a:srgbClr val="E8F2F5"/>
                </a:solidFill>
                <a:latin typeface="Telegraf"/>
              </a:rPr>
              <a:t>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3200705" y="9788377"/>
            <a:ext cx="5979904" cy="918583"/>
            <a:chOff x="0" y="0"/>
            <a:chExt cx="1733545" cy="2662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33545" cy="266293"/>
            </a:xfrm>
            <a:custGeom>
              <a:avLst/>
              <a:gdLst/>
              <a:ahLst/>
              <a:cxnLst/>
              <a:rect l="l" t="t" r="r" b="b"/>
              <a:pathLst>
                <a:path w="1733545" h="266293">
                  <a:moveTo>
                    <a:pt x="1530345" y="0"/>
                  </a:moveTo>
                  <a:lnTo>
                    <a:pt x="0" y="0"/>
                  </a:lnTo>
                  <a:lnTo>
                    <a:pt x="203200" y="266293"/>
                  </a:lnTo>
                  <a:lnTo>
                    <a:pt x="1733545" y="266293"/>
                  </a:lnTo>
                  <a:lnTo>
                    <a:pt x="1530345" y="0"/>
                  </a:lnTo>
                  <a:close/>
                </a:path>
              </a:pathLst>
            </a:custGeom>
            <a:solidFill>
              <a:srgbClr val="FFBC0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57150"/>
              <a:ext cx="1530345" cy="323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t="-9388" b="-93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4509019" cy="10287000"/>
          </a:xfrm>
          <a:custGeom>
            <a:avLst/>
            <a:gdLst/>
            <a:ahLst/>
            <a:cxnLst/>
            <a:rect l="l" t="t" r="r" b="b"/>
            <a:pathLst>
              <a:path w="4509019" h="10287000">
                <a:moveTo>
                  <a:pt x="0" y="0"/>
                </a:moveTo>
                <a:lnTo>
                  <a:pt x="4509019" y="0"/>
                </a:lnTo>
                <a:lnTo>
                  <a:pt x="450901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485" r="-1660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509019" y="0"/>
            <a:ext cx="13778981" cy="10287000"/>
            <a:chOff x="0" y="0"/>
            <a:chExt cx="3629032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29032" cy="2709333"/>
            </a:xfrm>
            <a:custGeom>
              <a:avLst/>
              <a:gdLst/>
              <a:ahLst/>
              <a:cxnLst/>
              <a:rect l="l" t="t" r="r" b="b"/>
              <a:pathLst>
                <a:path w="3629032" h="2709333">
                  <a:moveTo>
                    <a:pt x="0" y="0"/>
                  </a:moveTo>
                  <a:lnTo>
                    <a:pt x="3629032" y="0"/>
                  </a:lnTo>
                  <a:lnTo>
                    <a:pt x="362903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4392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38100"/>
              <a:ext cx="3629032" cy="2671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5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798212" y="3800317"/>
            <a:ext cx="5582055" cy="5582055"/>
          </a:xfrm>
          <a:custGeom>
            <a:avLst/>
            <a:gdLst/>
            <a:ahLst/>
            <a:cxnLst/>
            <a:rect l="l" t="t" r="r" b="b"/>
            <a:pathLst>
              <a:path w="5582055" h="5582055">
                <a:moveTo>
                  <a:pt x="0" y="0"/>
                </a:moveTo>
                <a:lnTo>
                  <a:pt x="5582055" y="0"/>
                </a:lnTo>
                <a:lnTo>
                  <a:pt x="5582055" y="5582055"/>
                </a:lnTo>
                <a:lnTo>
                  <a:pt x="0" y="55820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938580" y="3800317"/>
            <a:ext cx="5582055" cy="5582055"/>
          </a:xfrm>
          <a:custGeom>
            <a:avLst/>
            <a:gdLst/>
            <a:ahLst/>
            <a:cxnLst/>
            <a:rect l="l" t="t" r="r" b="b"/>
            <a:pathLst>
              <a:path w="5582055" h="5582055">
                <a:moveTo>
                  <a:pt x="0" y="0"/>
                </a:moveTo>
                <a:lnTo>
                  <a:pt x="5582054" y="0"/>
                </a:lnTo>
                <a:lnTo>
                  <a:pt x="5582054" y="5582055"/>
                </a:lnTo>
                <a:lnTo>
                  <a:pt x="0" y="55820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971355" y="388493"/>
            <a:ext cx="9934449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7"/>
              </a:lnSpc>
            </a:pPr>
            <a:r>
              <a:rPr lang="en-US" sz="3799" dirty="0" err="1">
                <a:solidFill>
                  <a:srgbClr val="FFFFFF"/>
                </a:solidFill>
                <a:latin typeface="HK Grotesk Bold"/>
              </a:rPr>
              <a:t>Temel</a:t>
            </a:r>
            <a:r>
              <a:rPr lang="en-US" sz="3799" dirty="0">
                <a:solidFill>
                  <a:srgbClr val="FFFFFF"/>
                </a:solidFill>
                <a:latin typeface="HK Grotesk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HK Grotesk Bold"/>
              </a:rPr>
              <a:t>Hak</a:t>
            </a:r>
            <a:r>
              <a:rPr lang="en-US" sz="3799" dirty="0">
                <a:solidFill>
                  <a:srgbClr val="FFFFFF"/>
                </a:solidFill>
                <a:latin typeface="HK Grotesk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HK Grotesk Bold"/>
              </a:rPr>
              <a:t>ve</a:t>
            </a:r>
            <a:r>
              <a:rPr lang="en-US" sz="3799" dirty="0">
                <a:solidFill>
                  <a:srgbClr val="FFFFFF"/>
                </a:solidFill>
                <a:latin typeface="HK Grotesk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HK Grotesk Bold"/>
              </a:rPr>
              <a:t>Özgürlüklerle</a:t>
            </a:r>
            <a:r>
              <a:rPr lang="en-US" sz="3799" dirty="0">
                <a:solidFill>
                  <a:srgbClr val="FFFFFF"/>
                </a:solidFill>
                <a:latin typeface="HK Grotesk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HK Grotesk Bold"/>
              </a:rPr>
              <a:t>İlgili</a:t>
            </a:r>
            <a:r>
              <a:rPr lang="en-US" sz="3799" dirty="0">
                <a:solidFill>
                  <a:srgbClr val="FFFFFF"/>
                </a:solidFill>
                <a:latin typeface="HK Grotesk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HK Grotesk Bold"/>
              </a:rPr>
              <a:t>Konferans</a:t>
            </a:r>
            <a:endParaRPr lang="en-US" sz="3799" dirty="0">
              <a:solidFill>
                <a:srgbClr val="FFFFFF"/>
              </a:solidFill>
              <a:latin typeface="HK Grotesk Bold"/>
            </a:endParaRPr>
          </a:p>
          <a:p>
            <a:pPr>
              <a:lnSpc>
                <a:spcPts val="4977"/>
              </a:lnSpc>
            </a:pPr>
            <a:r>
              <a:rPr lang="en-US" sz="3799" dirty="0">
                <a:solidFill>
                  <a:srgbClr val="FFFFFF"/>
                </a:solidFill>
                <a:latin typeface="HK Grotesk Bold"/>
              </a:rPr>
              <a:t>                            </a:t>
            </a:r>
            <a:r>
              <a:rPr lang="en-US" sz="3799" dirty="0" smtClean="0">
                <a:solidFill>
                  <a:srgbClr val="FFFFFF"/>
                </a:solidFill>
                <a:latin typeface="HK Grotesk Bold"/>
              </a:rPr>
              <a:t>13 </a:t>
            </a:r>
            <a:r>
              <a:rPr lang="en-US" sz="3799" dirty="0" err="1">
                <a:solidFill>
                  <a:srgbClr val="FFFFFF"/>
                </a:solidFill>
                <a:latin typeface="HK Grotesk Bold"/>
              </a:rPr>
              <a:t>Aralık</a:t>
            </a:r>
            <a:r>
              <a:rPr lang="en-US" sz="3799" dirty="0">
                <a:solidFill>
                  <a:srgbClr val="FFFFFF"/>
                </a:solidFill>
                <a:latin typeface="HK Grotesk Bold"/>
              </a:rPr>
              <a:t> 2022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98212" y="2019300"/>
            <a:ext cx="12532109" cy="1191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27"/>
              </a:lnSpc>
            </a:pPr>
            <a:r>
              <a:rPr lang="en-US" sz="2799" dirty="0">
                <a:solidFill>
                  <a:srgbClr val="FFFFFF"/>
                </a:solidFill>
                <a:latin typeface="Open Sans"/>
              </a:rPr>
              <a:t>Aydın Adnan Menderes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Üniversitesi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 Dr.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Öğr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.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Üyesi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 Ali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BİLGENOĞLU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okulumuzda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Temel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Hak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ve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Özgürlüklerle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ilgili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konferans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Open Sans"/>
              </a:rPr>
              <a:t>vermiştir</a:t>
            </a:r>
            <a:r>
              <a:rPr lang="en-US" sz="2799" dirty="0">
                <a:solidFill>
                  <a:srgbClr val="FFFFFF"/>
                </a:solidFill>
                <a:latin typeface="Open Sans"/>
              </a:rPr>
              <a:t>.</a:t>
            </a:r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-1225345" y="4928164"/>
            <a:ext cx="12321043" cy="430671"/>
            <a:chOff x="0" y="0"/>
            <a:chExt cx="3413162" cy="1193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13162" cy="119304"/>
            </a:xfrm>
            <a:custGeom>
              <a:avLst/>
              <a:gdLst/>
              <a:ahLst/>
              <a:cxnLst/>
              <a:rect l="l" t="t" r="r" b="b"/>
              <a:pathLst>
                <a:path w="3413162" h="119304">
                  <a:moveTo>
                    <a:pt x="3209962" y="0"/>
                  </a:moveTo>
                  <a:lnTo>
                    <a:pt x="0" y="0"/>
                  </a:lnTo>
                  <a:lnTo>
                    <a:pt x="203200" y="119304"/>
                  </a:lnTo>
                  <a:lnTo>
                    <a:pt x="3413162" y="119304"/>
                  </a:lnTo>
                  <a:lnTo>
                    <a:pt x="3209962" y="0"/>
                  </a:lnTo>
                  <a:close/>
                </a:path>
              </a:pathLst>
            </a:custGeom>
            <a:solidFill>
              <a:srgbClr val="C4162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57150"/>
              <a:ext cx="3209962" cy="1764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-1072945" y="5080564"/>
            <a:ext cx="12321043" cy="430671"/>
            <a:chOff x="0" y="0"/>
            <a:chExt cx="3413162" cy="1193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13162" cy="119304"/>
            </a:xfrm>
            <a:custGeom>
              <a:avLst/>
              <a:gdLst/>
              <a:ahLst/>
              <a:cxnLst/>
              <a:rect l="l" t="t" r="r" b="b"/>
              <a:pathLst>
                <a:path w="3413162" h="119304">
                  <a:moveTo>
                    <a:pt x="3209962" y="0"/>
                  </a:moveTo>
                  <a:lnTo>
                    <a:pt x="0" y="0"/>
                  </a:lnTo>
                  <a:lnTo>
                    <a:pt x="203200" y="119304"/>
                  </a:lnTo>
                  <a:lnTo>
                    <a:pt x="3413162" y="119304"/>
                  </a:lnTo>
                  <a:lnTo>
                    <a:pt x="3209962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-57150"/>
              <a:ext cx="3209962" cy="1764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294</Words>
  <Application>Microsoft Office PowerPoint</Application>
  <PresentationFormat>Özel</PresentationFormat>
  <Paragraphs>43</Paragraphs>
  <Slides>13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29" baseType="lpstr">
      <vt:lpstr>Arial</vt:lpstr>
      <vt:lpstr>DM Serif Display Bold</vt:lpstr>
      <vt:lpstr>Inter</vt:lpstr>
      <vt:lpstr>Roboto Bold</vt:lpstr>
      <vt:lpstr>Telegraf Medium</vt:lpstr>
      <vt:lpstr>Telegraf</vt:lpstr>
      <vt:lpstr>Josefin Sans Bold</vt:lpstr>
      <vt:lpstr>Public Sans</vt:lpstr>
      <vt:lpstr>İnter</vt:lpstr>
      <vt:lpstr>HK Grotesk Bold</vt:lpstr>
      <vt:lpstr>Telegraf Ultra-Bold</vt:lpstr>
      <vt:lpstr>Open Sans</vt:lpstr>
      <vt:lpstr>Open Sans Bold</vt:lpstr>
      <vt:lpstr>Calibri</vt:lpstr>
      <vt:lpstr>Calibri Light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HAKLARIMI VE SORUMLULUKLARIMI BİLİYORUM</dc:title>
  <cp:lastModifiedBy>tnc</cp:lastModifiedBy>
  <cp:revision>16</cp:revision>
  <dcterms:created xsi:type="dcterms:W3CDTF">2006-08-16T00:00:00Z</dcterms:created>
  <dcterms:modified xsi:type="dcterms:W3CDTF">2023-12-05T10:35:29Z</dcterms:modified>
  <dc:identifier>DAF2AQoVNTo</dc:identifier>
</cp:coreProperties>
</file>