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sldIdLst>
    <p:sldId id="256" r:id="rId2"/>
    <p:sldId id="257" r:id="rId3"/>
    <p:sldId id="287" r:id="rId4"/>
    <p:sldId id="258" r:id="rId5"/>
    <p:sldId id="282" r:id="rId6"/>
    <p:sldId id="283" r:id="rId7"/>
    <p:sldId id="284" r:id="rId8"/>
    <p:sldId id="285" r:id="rId9"/>
    <p:sldId id="286" r:id="rId10"/>
    <p:sldId id="259" r:id="rId11"/>
    <p:sldId id="261" r:id="rId12"/>
    <p:sldId id="262" r:id="rId13"/>
    <p:sldId id="289" r:id="rId14"/>
    <p:sldId id="291" r:id="rId15"/>
    <p:sldId id="288" r:id="rId16"/>
    <p:sldId id="263" r:id="rId17"/>
    <p:sldId id="264" r:id="rId18"/>
    <p:sldId id="265" r:id="rId19"/>
    <p:sldId id="266" r:id="rId20"/>
    <p:sldId id="267" r:id="rId21"/>
    <p:sldId id="268" r:id="rId22"/>
    <p:sldId id="269" r:id="rId23"/>
    <p:sldId id="270" r:id="rId24"/>
    <p:sldId id="273" r:id="rId25"/>
    <p:sldId id="275" r:id="rId26"/>
    <p:sldId id="276" r:id="rId27"/>
    <p:sldId id="277" r:id="rId28"/>
    <p:sldId id="278" r:id="rId29"/>
    <p:sldId id="290" r:id="rId30"/>
    <p:sldId id="279" r:id="rId31"/>
    <p:sldId id="280" r:id="rId32"/>
    <p:sldId id="281" r:id="rId33"/>
    <p:sldId id="293" r:id="rId34"/>
    <p:sldId id="292" r:id="rId35"/>
    <p:sldId id="2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5F5D0F-F862-477A-BA49-7C2F4015BB57}"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275F4DC6-6C04-4354-84B6-0C77A6273DA0}">
      <dgm:prSet/>
      <dgm:spPr/>
      <dgm:t>
        <a:bodyPr/>
        <a:lstStyle/>
        <a:p>
          <a:r>
            <a:rPr lang="tr-TR" b="1"/>
            <a:t>KUZEYDEN GÜNEYE, DOĞUDAN BATIYA GÖÇ VE AKINLARLAR BİRÇOK YERİ ELE GEÇİRDİLER VE HAKİM OLDULAR. </a:t>
          </a:r>
          <a:endParaRPr lang="en-US"/>
        </a:p>
      </dgm:t>
    </dgm:pt>
    <dgm:pt modelId="{B58A03BF-0A74-4192-A37B-35F65AEB8BAE}" type="parTrans" cxnId="{C6F66CF7-2C8F-4481-AB90-36A3253A58F1}">
      <dgm:prSet/>
      <dgm:spPr/>
      <dgm:t>
        <a:bodyPr/>
        <a:lstStyle/>
        <a:p>
          <a:endParaRPr lang="en-US"/>
        </a:p>
      </dgm:t>
    </dgm:pt>
    <dgm:pt modelId="{D5B86A1C-43F9-42D3-B24B-E49B20FEA2D4}" type="sibTrans" cxnId="{C6F66CF7-2C8F-4481-AB90-36A3253A58F1}">
      <dgm:prSet/>
      <dgm:spPr/>
      <dgm:t>
        <a:bodyPr/>
        <a:lstStyle/>
        <a:p>
          <a:endParaRPr lang="en-US"/>
        </a:p>
      </dgm:t>
    </dgm:pt>
    <dgm:pt modelId="{E1F5E361-906F-4636-9FBA-167AE6C638AF}">
      <dgm:prSet/>
      <dgm:spPr/>
      <dgm:t>
        <a:bodyPr/>
        <a:lstStyle/>
        <a:p>
          <a:r>
            <a:rPr lang="tr-TR" b="1"/>
            <a:t>TOPLUMSAL YAPILARINI, YAŞAM TARZLARINI SÖZLÜ EDEBİYAT ÜRÜNLERİ İLE NESİLDEN NESİLE AKTARDILAR: MANİLER, TÜRKÜLER, DESTANLAR ….</a:t>
          </a:r>
          <a:endParaRPr lang="en-US"/>
        </a:p>
      </dgm:t>
    </dgm:pt>
    <dgm:pt modelId="{1E96070A-1524-4283-A8E3-F299CCDB5D15}" type="parTrans" cxnId="{AF47EE12-BA6D-4748-AF82-FB18D1D53C90}">
      <dgm:prSet/>
      <dgm:spPr/>
      <dgm:t>
        <a:bodyPr/>
        <a:lstStyle/>
        <a:p>
          <a:endParaRPr lang="en-US"/>
        </a:p>
      </dgm:t>
    </dgm:pt>
    <dgm:pt modelId="{7FE331EB-10F0-4EEB-818F-8B82A8A7394F}" type="sibTrans" cxnId="{AF47EE12-BA6D-4748-AF82-FB18D1D53C90}">
      <dgm:prSet/>
      <dgm:spPr/>
      <dgm:t>
        <a:bodyPr/>
        <a:lstStyle/>
        <a:p>
          <a:endParaRPr lang="en-US"/>
        </a:p>
      </dgm:t>
    </dgm:pt>
    <dgm:pt modelId="{3879CAC0-DFFD-47DB-9F2B-76EF02CDFB53}">
      <dgm:prSet/>
      <dgm:spPr/>
      <dgm:t>
        <a:bodyPr/>
        <a:lstStyle/>
        <a:p>
          <a:r>
            <a:rPr lang="tr-TR" b="1"/>
            <a:t>İŞTE DESTANLAR bu kahramanlıklarını, eski zaman Türklerinin başlarına gelen önemli olayları, kritik zamanları (GÖÇ Destanı, ERGENEKON Destanı, TÜREYİŞ Destanı) anlatan eserler olarak çağlar boyu genç kuşaklara aktarıldı. </a:t>
          </a:r>
          <a:endParaRPr lang="en-US"/>
        </a:p>
      </dgm:t>
    </dgm:pt>
    <dgm:pt modelId="{18C37D98-29D6-4832-9069-9790BC858895}" type="parTrans" cxnId="{10133314-44FF-4A97-A84F-63067E48368D}">
      <dgm:prSet/>
      <dgm:spPr/>
      <dgm:t>
        <a:bodyPr/>
        <a:lstStyle/>
        <a:p>
          <a:endParaRPr lang="en-US"/>
        </a:p>
      </dgm:t>
    </dgm:pt>
    <dgm:pt modelId="{0075B277-AB39-4E7D-BC0D-26469BC4D71B}" type="sibTrans" cxnId="{10133314-44FF-4A97-A84F-63067E48368D}">
      <dgm:prSet/>
      <dgm:spPr/>
      <dgm:t>
        <a:bodyPr/>
        <a:lstStyle/>
        <a:p>
          <a:endParaRPr lang="en-US"/>
        </a:p>
      </dgm:t>
    </dgm:pt>
    <dgm:pt modelId="{0BEA3A38-5201-4449-A544-D4379A97B18B}">
      <dgm:prSet/>
      <dgm:spPr/>
      <dgm:t>
        <a:bodyPr/>
        <a:lstStyle/>
        <a:p>
          <a:r>
            <a:rPr lang="tr-TR" b="1"/>
            <a:t>BU DESTANLAR İNCELENDİĞİNDE TÜRK’E DOSTLUK EDEN EN ÖNEMLİ HAYVAN:</a:t>
          </a:r>
          <a:endParaRPr lang="en-US"/>
        </a:p>
      </dgm:t>
    </dgm:pt>
    <dgm:pt modelId="{847AE509-FC41-4B41-BC9D-D85F72CAEA02}" type="parTrans" cxnId="{203D2E78-DF41-485E-994D-84E0D4309773}">
      <dgm:prSet/>
      <dgm:spPr/>
      <dgm:t>
        <a:bodyPr/>
        <a:lstStyle/>
        <a:p>
          <a:endParaRPr lang="en-US"/>
        </a:p>
      </dgm:t>
    </dgm:pt>
    <dgm:pt modelId="{200B3076-C243-42EC-B828-7D0E29BD5E52}" type="sibTrans" cxnId="{203D2E78-DF41-485E-994D-84E0D4309773}">
      <dgm:prSet/>
      <dgm:spPr/>
      <dgm:t>
        <a:bodyPr/>
        <a:lstStyle/>
        <a:p>
          <a:endParaRPr lang="en-US"/>
        </a:p>
      </dgm:t>
    </dgm:pt>
    <dgm:pt modelId="{FE7813BF-3D3C-409E-A626-5B94F0B0A0E2}">
      <dgm:prSet/>
      <dgm:spPr/>
      <dgm:t>
        <a:bodyPr/>
        <a:lstStyle/>
        <a:p>
          <a:r>
            <a:rPr lang="tr-TR" b="1"/>
            <a:t>«KUŞ KANADI TÜRK ATI İLE»</a:t>
          </a:r>
          <a:endParaRPr lang="en-US"/>
        </a:p>
      </dgm:t>
    </dgm:pt>
    <dgm:pt modelId="{06ED6F28-0BB2-41B4-9D4D-5E1A9C3F20F9}" type="parTrans" cxnId="{6226951E-B552-421C-9C2C-24EF87760781}">
      <dgm:prSet/>
      <dgm:spPr/>
      <dgm:t>
        <a:bodyPr/>
        <a:lstStyle/>
        <a:p>
          <a:endParaRPr lang="en-US"/>
        </a:p>
      </dgm:t>
    </dgm:pt>
    <dgm:pt modelId="{5E4BFD39-65C9-475D-93FF-837F09055E08}" type="sibTrans" cxnId="{6226951E-B552-421C-9C2C-24EF87760781}">
      <dgm:prSet/>
      <dgm:spPr/>
      <dgm:t>
        <a:bodyPr/>
        <a:lstStyle/>
        <a:p>
          <a:endParaRPr lang="en-US"/>
        </a:p>
      </dgm:t>
    </dgm:pt>
    <dgm:pt modelId="{2F3CF731-903D-48A0-BE51-2C328585E15A}" type="pres">
      <dgm:prSet presAssocID="{985F5D0F-F862-477A-BA49-7C2F4015BB57}" presName="outerComposite" presStyleCnt="0">
        <dgm:presLayoutVars>
          <dgm:chMax val="5"/>
          <dgm:dir/>
          <dgm:resizeHandles val="exact"/>
        </dgm:presLayoutVars>
      </dgm:prSet>
      <dgm:spPr/>
    </dgm:pt>
    <dgm:pt modelId="{9DCF01D9-BB0F-42B3-BFE7-467C33CA8747}" type="pres">
      <dgm:prSet presAssocID="{985F5D0F-F862-477A-BA49-7C2F4015BB57}" presName="dummyMaxCanvas" presStyleCnt="0">
        <dgm:presLayoutVars/>
      </dgm:prSet>
      <dgm:spPr/>
    </dgm:pt>
    <dgm:pt modelId="{1090FC0C-B2AA-4589-8364-EAB4456E2A54}" type="pres">
      <dgm:prSet presAssocID="{985F5D0F-F862-477A-BA49-7C2F4015BB57}" presName="FiveNodes_1" presStyleLbl="node1" presStyleIdx="0" presStyleCnt="5" custLinFactNeighborY="1623">
        <dgm:presLayoutVars>
          <dgm:bulletEnabled val="1"/>
        </dgm:presLayoutVars>
      </dgm:prSet>
      <dgm:spPr/>
    </dgm:pt>
    <dgm:pt modelId="{BEE5D0F3-FD52-4AF4-95DC-99A40A25BE16}" type="pres">
      <dgm:prSet presAssocID="{985F5D0F-F862-477A-BA49-7C2F4015BB57}" presName="FiveNodes_2" presStyleLbl="node1" presStyleIdx="1" presStyleCnt="5">
        <dgm:presLayoutVars>
          <dgm:bulletEnabled val="1"/>
        </dgm:presLayoutVars>
      </dgm:prSet>
      <dgm:spPr/>
    </dgm:pt>
    <dgm:pt modelId="{9CC5218D-02F5-4505-9E7B-4567112C570B}" type="pres">
      <dgm:prSet presAssocID="{985F5D0F-F862-477A-BA49-7C2F4015BB57}" presName="FiveNodes_3" presStyleLbl="node1" presStyleIdx="2" presStyleCnt="5">
        <dgm:presLayoutVars>
          <dgm:bulletEnabled val="1"/>
        </dgm:presLayoutVars>
      </dgm:prSet>
      <dgm:spPr/>
    </dgm:pt>
    <dgm:pt modelId="{5B4D0CA3-6B74-450A-A984-3721C3F33061}" type="pres">
      <dgm:prSet presAssocID="{985F5D0F-F862-477A-BA49-7C2F4015BB57}" presName="FiveNodes_4" presStyleLbl="node1" presStyleIdx="3" presStyleCnt="5">
        <dgm:presLayoutVars>
          <dgm:bulletEnabled val="1"/>
        </dgm:presLayoutVars>
      </dgm:prSet>
      <dgm:spPr/>
    </dgm:pt>
    <dgm:pt modelId="{E9F301C0-1200-45F9-B6B2-0568E38733B8}" type="pres">
      <dgm:prSet presAssocID="{985F5D0F-F862-477A-BA49-7C2F4015BB57}" presName="FiveNodes_5" presStyleLbl="node1" presStyleIdx="4" presStyleCnt="5">
        <dgm:presLayoutVars>
          <dgm:bulletEnabled val="1"/>
        </dgm:presLayoutVars>
      </dgm:prSet>
      <dgm:spPr/>
    </dgm:pt>
    <dgm:pt modelId="{9207999F-080E-4E09-A21B-9CD4DE6F8776}" type="pres">
      <dgm:prSet presAssocID="{985F5D0F-F862-477A-BA49-7C2F4015BB57}" presName="FiveConn_1-2" presStyleLbl="fgAccFollowNode1" presStyleIdx="0" presStyleCnt="4">
        <dgm:presLayoutVars>
          <dgm:bulletEnabled val="1"/>
        </dgm:presLayoutVars>
      </dgm:prSet>
      <dgm:spPr/>
    </dgm:pt>
    <dgm:pt modelId="{886312DA-FBD5-4D9B-978E-0C5A885EA4E9}" type="pres">
      <dgm:prSet presAssocID="{985F5D0F-F862-477A-BA49-7C2F4015BB57}" presName="FiveConn_2-3" presStyleLbl="fgAccFollowNode1" presStyleIdx="1" presStyleCnt="4">
        <dgm:presLayoutVars>
          <dgm:bulletEnabled val="1"/>
        </dgm:presLayoutVars>
      </dgm:prSet>
      <dgm:spPr/>
    </dgm:pt>
    <dgm:pt modelId="{DDE833C6-5374-4835-BDEE-3B43269FFB8C}" type="pres">
      <dgm:prSet presAssocID="{985F5D0F-F862-477A-BA49-7C2F4015BB57}" presName="FiveConn_3-4" presStyleLbl="fgAccFollowNode1" presStyleIdx="2" presStyleCnt="4">
        <dgm:presLayoutVars>
          <dgm:bulletEnabled val="1"/>
        </dgm:presLayoutVars>
      </dgm:prSet>
      <dgm:spPr/>
    </dgm:pt>
    <dgm:pt modelId="{FE786FAA-8EE4-4EC3-95E1-5C3D518C17D3}" type="pres">
      <dgm:prSet presAssocID="{985F5D0F-F862-477A-BA49-7C2F4015BB57}" presName="FiveConn_4-5" presStyleLbl="fgAccFollowNode1" presStyleIdx="3" presStyleCnt="4">
        <dgm:presLayoutVars>
          <dgm:bulletEnabled val="1"/>
        </dgm:presLayoutVars>
      </dgm:prSet>
      <dgm:spPr/>
    </dgm:pt>
    <dgm:pt modelId="{78E63004-343A-4D8B-B1D6-5741BC294B7E}" type="pres">
      <dgm:prSet presAssocID="{985F5D0F-F862-477A-BA49-7C2F4015BB57}" presName="FiveNodes_1_text" presStyleLbl="node1" presStyleIdx="4" presStyleCnt="5">
        <dgm:presLayoutVars>
          <dgm:bulletEnabled val="1"/>
        </dgm:presLayoutVars>
      </dgm:prSet>
      <dgm:spPr/>
    </dgm:pt>
    <dgm:pt modelId="{1C221A0C-0A4E-4131-845C-F1F984C6E2B6}" type="pres">
      <dgm:prSet presAssocID="{985F5D0F-F862-477A-BA49-7C2F4015BB57}" presName="FiveNodes_2_text" presStyleLbl="node1" presStyleIdx="4" presStyleCnt="5">
        <dgm:presLayoutVars>
          <dgm:bulletEnabled val="1"/>
        </dgm:presLayoutVars>
      </dgm:prSet>
      <dgm:spPr/>
    </dgm:pt>
    <dgm:pt modelId="{FE9F7543-1683-4B7D-B2F6-7C53C987D267}" type="pres">
      <dgm:prSet presAssocID="{985F5D0F-F862-477A-BA49-7C2F4015BB57}" presName="FiveNodes_3_text" presStyleLbl="node1" presStyleIdx="4" presStyleCnt="5">
        <dgm:presLayoutVars>
          <dgm:bulletEnabled val="1"/>
        </dgm:presLayoutVars>
      </dgm:prSet>
      <dgm:spPr/>
    </dgm:pt>
    <dgm:pt modelId="{C387C9D1-4A9F-43BF-A614-84E74F552CEC}" type="pres">
      <dgm:prSet presAssocID="{985F5D0F-F862-477A-BA49-7C2F4015BB57}" presName="FiveNodes_4_text" presStyleLbl="node1" presStyleIdx="4" presStyleCnt="5">
        <dgm:presLayoutVars>
          <dgm:bulletEnabled val="1"/>
        </dgm:presLayoutVars>
      </dgm:prSet>
      <dgm:spPr/>
    </dgm:pt>
    <dgm:pt modelId="{F06615E6-43B1-4B91-A252-53B070EB3345}" type="pres">
      <dgm:prSet presAssocID="{985F5D0F-F862-477A-BA49-7C2F4015BB57}" presName="FiveNodes_5_text" presStyleLbl="node1" presStyleIdx="4" presStyleCnt="5">
        <dgm:presLayoutVars>
          <dgm:bulletEnabled val="1"/>
        </dgm:presLayoutVars>
      </dgm:prSet>
      <dgm:spPr/>
    </dgm:pt>
  </dgm:ptLst>
  <dgm:cxnLst>
    <dgm:cxn modelId="{AF47EE12-BA6D-4748-AF82-FB18D1D53C90}" srcId="{985F5D0F-F862-477A-BA49-7C2F4015BB57}" destId="{E1F5E361-906F-4636-9FBA-167AE6C638AF}" srcOrd="1" destOrd="0" parTransId="{1E96070A-1524-4283-A8E3-F299CCDB5D15}" sibTransId="{7FE331EB-10F0-4EEB-818F-8B82A8A7394F}"/>
    <dgm:cxn modelId="{10133314-44FF-4A97-A84F-63067E48368D}" srcId="{985F5D0F-F862-477A-BA49-7C2F4015BB57}" destId="{3879CAC0-DFFD-47DB-9F2B-76EF02CDFB53}" srcOrd="2" destOrd="0" parTransId="{18C37D98-29D6-4832-9069-9790BC858895}" sibTransId="{0075B277-AB39-4E7D-BC0D-26469BC4D71B}"/>
    <dgm:cxn modelId="{A8C06F15-2BBB-454E-B8E3-710174A1C285}" type="presOf" srcId="{0BEA3A38-5201-4449-A544-D4379A97B18B}" destId="{C387C9D1-4A9F-43BF-A614-84E74F552CEC}" srcOrd="1" destOrd="0" presId="urn:microsoft.com/office/officeart/2005/8/layout/vProcess5"/>
    <dgm:cxn modelId="{B3D3301D-DA28-49BF-92F1-58657D6E07FE}" type="presOf" srcId="{E1F5E361-906F-4636-9FBA-167AE6C638AF}" destId="{1C221A0C-0A4E-4131-845C-F1F984C6E2B6}" srcOrd="1" destOrd="0" presId="urn:microsoft.com/office/officeart/2005/8/layout/vProcess5"/>
    <dgm:cxn modelId="{6226951E-B552-421C-9C2C-24EF87760781}" srcId="{985F5D0F-F862-477A-BA49-7C2F4015BB57}" destId="{FE7813BF-3D3C-409E-A626-5B94F0B0A0E2}" srcOrd="4" destOrd="0" parTransId="{06ED6F28-0BB2-41B4-9D4D-5E1A9C3F20F9}" sibTransId="{5E4BFD39-65C9-475D-93FF-837F09055E08}"/>
    <dgm:cxn modelId="{5F775B36-289A-400B-8D5E-0678DFA9E92D}" type="presOf" srcId="{0BEA3A38-5201-4449-A544-D4379A97B18B}" destId="{5B4D0CA3-6B74-450A-A984-3721C3F33061}" srcOrd="0" destOrd="0" presId="urn:microsoft.com/office/officeart/2005/8/layout/vProcess5"/>
    <dgm:cxn modelId="{2F89B23F-7625-4779-BC70-8F54A3571A20}" type="presOf" srcId="{200B3076-C243-42EC-B828-7D0E29BD5E52}" destId="{FE786FAA-8EE4-4EC3-95E1-5C3D518C17D3}" srcOrd="0" destOrd="0" presId="urn:microsoft.com/office/officeart/2005/8/layout/vProcess5"/>
    <dgm:cxn modelId="{6ED66643-7197-4A66-909C-614A2E406277}" type="presOf" srcId="{3879CAC0-DFFD-47DB-9F2B-76EF02CDFB53}" destId="{FE9F7543-1683-4B7D-B2F6-7C53C987D267}" srcOrd="1" destOrd="0" presId="urn:microsoft.com/office/officeart/2005/8/layout/vProcess5"/>
    <dgm:cxn modelId="{AC90EC47-E3C4-42DA-ACEF-23AC2CA2E2C6}" type="presOf" srcId="{FE7813BF-3D3C-409E-A626-5B94F0B0A0E2}" destId="{F06615E6-43B1-4B91-A252-53B070EB3345}" srcOrd="1" destOrd="0" presId="urn:microsoft.com/office/officeart/2005/8/layout/vProcess5"/>
    <dgm:cxn modelId="{162CEC4C-62C5-4EBC-B265-2ACD0EFCF0A5}" type="presOf" srcId="{3879CAC0-DFFD-47DB-9F2B-76EF02CDFB53}" destId="{9CC5218D-02F5-4505-9E7B-4567112C570B}" srcOrd="0" destOrd="0" presId="urn:microsoft.com/office/officeart/2005/8/layout/vProcess5"/>
    <dgm:cxn modelId="{2AA4964E-B532-45AB-B0A6-65009132B9BF}" type="presOf" srcId="{0075B277-AB39-4E7D-BC0D-26469BC4D71B}" destId="{DDE833C6-5374-4835-BDEE-3B43269FFB8C}" srcOrd="0" destOrd="0" presId="urn:microsoft.com/office/officeart/2005/8/layout/vProcess5"/>
    <dgm:cxn modelId="{19EB0C4F-E199-4FE5-AD75-DB8237614B44}" type="presOf" srcId="{275F4DC6-6C04-4354-84B6-0C77A6273DA0}" destId="{1090FC0C-B2AA-4589-8364-EAB4456E2A54}" srcOrd="0" destOrd="0" presId="urn:microsoft.com/office/officeart/2005/8/layout/vProcess5"/>
    <dgm:cxn modelId="{203D2E78-DF41-485E-994D-84E0D4309773}" srcId="{985F5D0F-F862-477A-BA49-7C2F4015BB57}" destId="{0BEA3A38-5201-4449-A544-D4379A97B18B}" srcOrd="3" destOrd="0" parTransId="{847AE509-FC41-4B41-BC9D-D85F72CAEA02}" sibTransId="{200B3076-C243-42EC-B828-7D0E29BD5E52}"/>
    <dgm:cxn modelId="{969A7C78-A319-4BD9-9BC3-53E36100B181}" type="presOf" srcId="{985F5D0F-F862-477A-BA49-7C2F4015BB57}" destId="{2F3CF731-903D-48A0-BE51-2C328585E15A}" srcOrd="0" destOrd="0" presId="urn:microsoft.com/office/officeart/2005/8/layout/vProcess5"/>
    <dgm:cxn modelId="{698A8291-8B2E-4A7D-8305-1C0FD4D4F1A1}" type="presOf" srcId="{FE7813BF-3D3C-409E-A626-5B94F0B0A0E2}" destId="{E9F301C0-1200-45F9-B6B2-0568E38733B8}" srcOrd="0" destOrd="0" presId="urn:microsoft.com/office/officeart/2005/8/layout/vProcess5"/>
    <dgm:cxn modelId="{46A382CE-68AF-4A95-992E-7CEA64A4B262}" type="presOf" srcId="{D5B86A1C-43F9-42D3-B24B-E49B20FEA2D4}" destId="{9207999F-080E-4E09-A21B-9CD4DE6F8776}" srcOrd="0" destOrd="0" presId="urn:microsoft.com/office/officeart/2005/8/layout/vProcess5"/>
    <dgm:cxn modelId="{79D042D2-DB74-4318-8922-30089E0C52C2}" type="presOf" srcId="{E1F5E361-906F-4636-9FBA-167AE6C638AF}" destId="{BEE5D0F3-FD52-4AF4-95DC-99A40A25BE16}" srcOrd="0" destOrd="0" presId="urn:microsoft.com/office/officeart/2005/8/layout/vProcess5"/>
    <dgm:cxn modelId="{39A032DF-A339-4F99-BB48-45FCC618C27E}" type="presOf" srcId="{7FE331EB-10F0-4EEB-818F-8B82A8A7394F}" destId="{886312DA-FBD5-4D9B-978E-0C5A885EA4E9}" srcOrd="0" destOrd="0" presId="urn:microsoft.com/office/officeart/2005/8/layout/vProcess5"/>
    <dgm:cxn modelId="{1C3AE3DF-020C-4D57-9E79-32784C3146A3}" type="presOf" srcId="{275F4DC6-6C04-4354-84B6-0C77A6273DA0}" destId="{78E63004-343A-4D8B-B1D6-5741BC294B7E}" srcOrd="1" destOrd="0" presId="urn:microsoft.com/office/officeart/2005/8/layout/vProcess5"/>
    <dgm:cxn modelId="{C6F66CF7-2C8F-4481-AB90-36A3253A58F1}" srcId="{985F5D0F-F862-477A-BA49-7C2F4015BB57}" destId="{275F4DC6-6C04-4354-84B6-0C77A6273DA0}" srcOrd="0" destOrd="0" parTransId="{B58A03BF-0A74-4192-A37B-35F65AEB8BAE}" sibTransId="{D5B86A1C-43F9-42D3-B24B-E49B20FEA2D4}"/>
    <dgm:cxn modelId="{FFA14E38-4EF8-4520-A83F-774CDB283EB6}" type="presParOf" srcId="{2F3CF731-903D-48A0-BE51-2C328585E15A}" destId="{9DCF01D9-BB0F-42B3-BFE7-467C33CA8747}" srcOrd="0" destOrd="0" presId="urn:microsoft.com/office/officeart/2005/8/layout/vProcess5"/>
    <dgm:cxn modelId="{18AEF8AF-7E65-418D-AA95-999A654A0554}" type="presParOf" srcId="{2F3CF731-903D-48A0-BE51-2C328585E15A}" destId="{1090FC0C-B2AA-4589-8364-EAB4456E2A54}" srcOrd="1" destOrd="0" presId="urn:microsoft.com/office/officeart/2005/8/layout/vProcess5"/>
    <dgm:cxn modelId="{CD7DDB92-6314-458A-B06C-9DD904D5BDC0}" type="presParOf" srcId="{2F3CF731-903D-48A0-BE51-2C328585E15A}" destId="{BEE5D0F3-FD52-4AF4-95DC-99A40A25BE16}" srcOrd="2" destOrd="0" presId="urn:microsoft.com/office/officeart/2005/8/layout/vProcess5"/>
    <dgm:cxn modelId="{026685FB-8BB5-411A-9B74-309F25E6D195}" type="presParOf" srcId="{2F3CF731-903D-48A0-BE51-2C328585E15A}" destId="{9CC5218D-02F5-4505-9E7B-4567112C570B}" srcOrd="3" destOrd="0" presId="urn:microsoft.com/office/officeart/2005/8/layout/vProcess5"/>
    <dgm:cxn modelId="{61E2E241-944C-4B7F-A31E-207313323599}" type="presParOf" srcId="{2F3CF731-903D-48A0-BE51-2C328585E15A}" destId="{5B4D0CA3-6B74-450A-A984-3721C3F33061}" srcOrd="4" destOrd="0" presId="urn:microsoft.com/office/officeart/2005/8/layout/vProcess5"/>
    <dgm:cxn modelId="{B843EF57-8781-45C5-B8A6-FD300DF587FD}" type="presParOf" srcId="{2F3CF731-903D-48A0-BE51-2C328585E15A}" destId="{E9F301C0-1200-45F9-B6B2-0568E38733B8}" srcOrd="5" destOrd="0" presId="urn:microsoft.com/office/officeart/2005/8/layout/vProcess5"/>
    <dgm:cxn modelId="{235F8648-2B2C-4B70-9EC2-E9DF7C921071}" type="presParOf" srcId="{2F3CF731-903D-48A0-BE51-2C328585E15A}" destId="{9207999F-080E-4E09-A21B-9CD4DE6F8776}" srcOrd="6" destOrd="0" presId="urn:microsoft.com/office/officeart/2005/8/layout/vProcess5"/>
    <dgm:cxn modelId="{0707711D-5619-4CE5-B694-93275E112E8C}" type="presParOf" srcId="{2F3CF731-903D-48A0-BE51-2C328585E15A}" destId="{886312DA-FBD5-4D9B-978E-0C5A885EA4E9}" srcOrd="7" destOrd="0" presId="urn:microsoft.com/office/officeart/2005/8/layout/vProcess5"/>
    <dgm:cxn modelId="{9DCF8B3B-30EF-4F0F-83BA-C6824A5C5748}" type="presParOf" srcId="{2F3CF731-903D-48A0-BE51-2C328585E15A}" destId="{DDE833C6-5374-4835-BDEE-3B43269FFB8C}" srcOrd="8" destOrd="0" presId="urn:microsoft.com/office/officeart/2005/8/layout/vProcess5"/>
    <dgm:cxn modelId="{B38DBF0F-266F-49D6-837B-0E7BF136AF60}" type="presParOf" srcId="{2F3CF731-903D-48A0-BE51-2C328585E15A}" destId="{FE786FAA-8EE4-4EC3-95E1-5C3D518C17D3}" srcOrd="9" destOrd="0" presId="urn:microsoft.com/office/officeart/2005/8/layout/vProcess5"/>
    <dgm:cxn modelId="{74BCC1B3-19EC-403F-9914-0A04EA865892}" type="presParOf" srcId="{2F3CF731-903D-48A0-BE51-2C328585E15A}" destId="{78E63004-343A-4D8B-B1D6-5741BC294B7E}" srcOrd="10" destOrd="0" presId="urn:microsoft.com/office/officeart/2005/8/layout/vProcess5"/>
    <dgm:cxn modelId="{07AE777A-1678-4DE3-A725-5910068F8944}" type="presParOf" srcId="{2F3CF731-903D-48A0-BE51-2C328585E15A}" destId="{1C221A0C-0A4E-4131-845C-F1F984C6E2B6}" srcOrd="11" destOrd="0" presId="urn:microsoft.com/office/officeart/2005/8/layout/vProcess5"/>
    <dgm:cxn modelId="{73E94464-6DE6-40F6-AB4C-D40C7ED945F5}" type="presParOf" srcId="{2F3CF731-903D-48A0-BE51-2C328585E15A}" destId="{FE9F7543-1683-4B7D-B2F6-7C53C987D267}" srcOrd="12" destOrd="0" presId="urn:microsoft.com/office/officeart/2005/8/layout/vProcess5"/>
    <dgm:cxn modelId="{EDED80AA-9C41-4D38-817F-F0AC75A69668}" type="presParOf" srcId="{2F3CF731-903D-48A0-BE51-2C328585E15A}" destId="{C387C9D1-4A9F-43BF-A614-84E74F552CEC}" srcOrd="13" destOrd="0" presId="urn:microsoft.com/office/officeart/2005/8/layout/vProcess5"/>
    <dgm:cxn modelId="{61B0E9EB-2C09-4197-9D89-C1B27B349B71}" type="presParOf" srcId="{2F3CF731-903D-48A0-BE51-2C328585E15A}" destId="{F06615E6-43B1-4B91-A252-53B070EB334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0FC0C-B2AA-4589-8364-EAB4456E2A54}">
      <dsp:nvSpPr>
        <dsp:cNvPr id="0" name=""/>
        <dsp:cNvSpPr/>
      </dsp:nvSpPr>
      <dsp:spPr>
        <a:xfrm>
          <a:off x="0" y="10884"/>
          <a:ext cx="7744967" cy="670610"/>
        </a:xfrm>
        <a:prstGeom prst="roundRect">
          <a:avLst>
            <a:gd name="adj" fmla="val 1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tr-TR" sz="1200" b="1" kern="1200"/>
            <a:t>KUZEYDEN GÜNEYE, DOĞUDAN BATIYA GÖÇ VE AKINLARLAR BİRÇOK YERİ ELE GEÇİRDİLER VE HAKİM OLDULAR. </a:t>
          </a:r>
          <a:endParaRPr lang="en-US" sz="1200" kern="1200"/>
        </a:p>
      </dsp:txBody>
      <dsp:txXfrm>
        <a:off x="19641" y="30525"/>
        <a:ext cx="6942866" cy="631328"/>
      </dsp:txXfrm>
    </dsp:sp>
    <dsp:sp modelId="{BEE5D0F3-FD52-4AF4-95DC-99A40A25BE16}">
      <dsp:nvSpPr>
        <dsp:cNvPr id="0" name=""/>
        <dsp:cNvSpPr/>
      </dsp:nvSpPr>
      <dsp:spPr>
        <a:xfrm>
          <a:off x="578358" y="763750"/>
          <a:ext cx="7744967" cy="670610"/>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tr-TR" sz="1200" b="1" kern="1200"/>
            <a:t>TOPLUMSAL YAPILARINI, YAŞAM TARZLARINI SÖZLÜ EDEBİYAT ÜRÜNLERİ İLE NESİLDEN NESİLE AKTARDILAR: MANİLER, TÜRKÜLER, DESTANLAR ….</a:t>
          </a:r>
          <a:endParaRPr lang="en-US" sz="1200" kern="1200"/>
        </a:p>
      </dsp:txBody>
      <dsp:txXfrm>
        <a:off x="597999" y="783391"/>
        <a:ext cx="6691431" cy="631328"/>
      </dsp:txXfrm>
    </dsp:sp>
    <dsp:sp modelId="{9CC5218D-02F5-4505-9E7B-4567112C570B}">
      <dsp:nvSpPr>
        <dsp:cNvPr id="0" name=""/>
        <dsp:cNvSpPr/>
      </dsp:nvSpPr>
      <dsp:spPr>
        <a:xfrm>
          <a:off x="1156716" y="1527500"/>
          <a:ext cx="7744967" cy="670610"/>
        </a:xfrm>
        <a:prstGeom prst="roundRect">
          <a:avLst>
            <a:gd name="adj" fmla="val 10000"/>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tr-TR" sz="1200" b="1" kern="1200"/>
            <a:t>İŞTE DESTANLAR bu kahramanlıklarını, eski zaman Türklerinin başlarına gelen önemli olayları, kritik zamanları (GÖÇ Destanı, ERGENEKON Destanı, TÜREYİŞ Destanı) anlatan eserler olarak çağlar boyu genç kuşaklara aktarıldı. </a:t>
          </a:r>
          <a:endParaRPr lang="en-US" sz="1200" kern="1200"/>
        </a:p>
      </dsp:txBody>
      <dsp:txXfrm>
        <a:off x="1176357" y="1547141"/>
        <a:ext cx="6691431" cy="631328"/>
      </dsp:txXfrm>
    </dsp:sp>
    <dsp:sp modelId="{5B4D0CA3-6B74-450A-A984-3721C3F33061}">
      <dsp:nvSpPr>
        <dsp:cNvPr id="0" name=""/>
        <dsp:cNvSpPr/>
      </dsp:nvSpPr>
      <dsp:spPr>
        <a:xfrm>
          <a:off x="1735073" y="2291251"/>
          <a:ext cx="7744967" cy="670610"/>
        </a:xfrm>
        <a:prstGeom prst="roundRect">
          <a:avLst>
            <a:gd name="adj" fmla="val 10000"/>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tr-TR" sz="1200" b="1" kern="1200"/>
            <a:t>BU DESTANLAR İNCELENDİĞİNDE TÜRK’E DOSTLUK EDEN EN ÖNEMLİ HAYVAN:</a:t>
          </a:r>
          <a:endParaRPr lang="en-US" sz="1200" kern="1200"/>
        </a:p>
      </dsp:txBody>
      <dsp:txXfrm>
        <a:off x="1754714" y="2310892"/>
        <a:ext cx="6691431" cy="631328"/>
      </dsp:txXfrm>
    </dsp:sp>
    <dsp:sp modelId="{E9F301C0-1200-45F9-B6B2-0568E38733B8}">
      <dsp:nvSpPr>
        <dsp:cNvPr id="0" name=""/>
        <dsp:cNvSpPr/>
      </dsp:nvSpPr>
      <dsp:spPr>
        <a:xfrm>
          <a:off x="2313432" y="3055001"/>
          <a:ext cx="7744967" cy="670610"/>
        </a:xfrm>
        <a:prstGeom prst="roundRect">
          <a:avLst>
            <a:gd name="adj" fmla="val 10000"/>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tr-TR" sz="1200" b="1" kern="1200"/>
            <a:t>«KUŞ KANADI TÜRK ATI İLE»</a:t>
          </a:r>
          <a:endParaRPr lang="en-US" sz="1200" kern="1200"/>
        </a:p>
      </dsp:txBody>
      <dsp:txXfrm>
        <a:off x="2333073" y="3074642"/>
        <a:ext cx="6691431" cy="631328"/>
      </dsp:txXfrm>
    </dsp:sp>
    <dsp:sp modelId="{9207999F-080E-4E09-A21B-9CD4DE6F8776}">
      <dsp:nvSpPr>
        <dsp:cNvPr id="0" name=""/>
        <dsp:cNvSpPr/>
      </dsp:nvSpPr>
      <dsp:spPr>
        <a:xfrm>
          <a:off x="7309071" y="489917"/>
          <a:ext cx="435896" cy="435896"/>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407148" y="489917"/>
        <a:ext cx="239742" cy="328012"/>
      </dsp:txXfrm>
    </dsp:sp>
    <dsp:sp modelId="{886312DA-FBD5-4D9B-978E-0C5A885EA4E9}">
      <dsp:nvSpPr>
        <dsp:cNvPr id="0" name=""/>
        <dsp:cNvSpPr/>
      </dsp:nvSpPr>
      <dsp:spPr>
        <a:xfrm>
          <a:off x="7887429" y="1253668"/>
          <a:ext cx="435896" cy="435896"/>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985506" y="1253668"/>
        <a:ext cx="239742" cy="328012"/>
      </dsp:txXfrm>
    </dsp:sp>
    <dsp:sp modelId="{DDE833C6-5374-4835-BDEE-3B43269FFB8C}">
      <dsp:nvSpPr>
        <dsp:cNvPr id="0" name=""/>
        <dsp:cNvSpPr/>
      </dsp:nvSpPr>
      <dsp:spPr>
        <a:xfrm>
          <a:off x="8465787" y="2006242"/>
          <a:ext cx="435896" cy="435896"/>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563864" y="2006242"/>
        <a:ext cx="239742" cy="328012"/>
      </dsp:txXfrm>
    </dsp:sp>
    <dsp:sp modelId="{FE786FAA-8EE4-4EC3-95E1-5C3D518C17D3}">
      <dsp:nvSpPr>
        <dsp:cNvPr id="0" name=""/>
        <dsp:cNvSpPr/>
      </dsp:nvSpPr>
      <dsp:spPr>
        <a:xfrm>
          <a:off x="9044145" y="2777443"/>
          <a:ext cx="435896" cy="435896"/>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142222" y="2777443"/>
        <a:ext cx="239742" cy="32801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70372152-E4A4-4977-B835-808CCEC771E6}" type="datetimeFigureOut">
              <a:rPr lang="tr-TR" smtClean="0"/>
              <a:t>6.03.2025</a:t>
            </a:fld>
            <a:endParaRPr lang="tr-T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tr-T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971D8DC5-7F8A-45FD-9EB7-930467E6E96C}" type="slidenum">
              <a:rPr lang="tr-TR" smtClean="0"/>
              <a:t>‹#›</a:t>
            </a:fld>
            <a:endParaRPr lang="tr-TR"/>
          </a:p>
        </p:txBody>
      </p:sp>
    </p:spTree>
    <p:extLst>
      <p:ext uri="{BB962C8B-B14F-4D97-AF65-F5344CB8AC3E}">
        <p14:creationId xmlns:p14="http://schemas.microsoft.com/office/powerpoint/2010/main" val="20414418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372152-E4A4-4977-B835-808CCEC771E6}" type="datetimeFigureOut">
              <a:rPr lang="tr-TR" smtClean="0"/>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1D8DC5-7F8A-45FD-9EB7-930467E6E96C}" type="slidenum">
              <a:rPr lang="tr-TR" smtClean="0"/>
              <a:t>‹#›</a:t>
            </a:fld>
            <a:endParaRPr lang="tr-TR"/>
          </a:p>
        </p:txBody>
      </p:sp>
    </p:spTree>
    <p:extLst>
      <p:ext uri="{BB962C8B-B14F-4D97-AF65-F5344CB8AC3E}">
        <p14:creationId xmlns:p14="http://schemas.microsoft.com/office/powerpoint/2010/main" val="390463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372152-E4A4-4977-B835-808CCEC771E6}" type="datetimeFigureOut">
              <a:rPr lang="tr-TR" smtClean="0"/>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1D8DC5-7F8A-45FD-9EB7-930467E6E96C}" type="slidenum">
              <a:rPr lang="tr-TR" smtClean="0"/>
              <a:t>‹#›</a:t>
            </a:fld>
            <a:endParaRPr lang="tr-TR"/>
          </a:p>
        </p:txBody>
      </p:sp>
    </p:spTree>
    <p:extLst>
      <p:ext uri="{BB962C8B-B14F-4D97-AF65-F5344CB8AC3E}">
        <p14:creationId xmlns:p14="http://schemas.microsoft.com/office/powerpoint/2010/main" val="146099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372152-E4A4-4977-B835-808CCEC771E6}" type="datetimeFigureOut">
              <a:rPr lang="tr-TR" smtClean="0"/>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1D8DC5-7F8A-45FD-9EB7-930467E6E96C}" type="slidenum">
              <a:rPr lang="tr-TR" smtClean="0"/>
              <a:t>‹#›</a:t>
            </a:fld>
            <a:endParaRPr lang="tr-TR"/>
          </a:p>
        </p:txBody>
      </p:sp>
    </p:spTree>
    <p:extLst>
      <p:ext uri="{BB962C8B-B14F-4D97-AF65-F5344CB8AC3E}">
        <p14:creationId xmlns:p14="http://schemas.microsoft.com/office/powerpoint/2010/main" val="57997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70372152-E4A4-4977-B835-808CCEC771E6}" type="datetimeFigureOut">
              <a:rPr lang="tr-TR" smtClean="0"/>
              <a:t>6.03.2025</a:t>
            </a:fld>
            <a:endParaRPr lang="tr-TR"/>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tr-TR"/>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971D8DC5-7F8A-45FD-9EB7-930467E6E96C}" type="slidenum">
              <a:rPr lang="tr-TR" smtClean="0"/>
              <a:t>‹#›</a:t>
            </a:fld>
            <a:endParaRPr lang="tr-TR"/>
          </a:p>
        </p:txBody>
      </p:sp>
    </p:spTree>
    <p:extLst>
      <p:ext uri="{BB962C8B-B14F-4D97-AF65-F5344CB8AC3E}">
        <p14:creationId xmlns:p14="http://schemas.microsoft.com/office/powerpoint/2010/main" val="23790291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0372152-E4A4-4977-B835-808CCEC771E6}" type="datetimeFigureOut">
              <a:rPr lang="tr-TR" smtClean="0"/>
              <a:t>6.03.2025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71D8DC5-7F8A-45FD-9EB7-930467E6E96C}" type="slidenum">
              <a:rPr lang="tr-TR" smtClean="0"/>
              <a:t>‹#›</a:t>
            </a:fld>
            <a:endParaRPr lang="tr-TR"/>
          </a:p>
        </p:txBody>
      </p:sp>
    </p:spTree>
    <p:extLst>
      <p:ext uri="{BB962C8B-B14F-4D97-AF65-F5344CB8AC3E}">
        <p14:creationId xmlns:p14="http://schemas.microsoft.com/office/powerpoint/2010/main" val="208731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0372152-E4A4-4977-B835-808CCEC771E6}" type="datetimeFigureOut">
              <a:rPr lang="tr-TR" smtClean="0"/>
              <a:t>6.03.2025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71D8DC5-7F8A-45FD-9EB7-930467E6E96C}" type="slidenum">
              <a:rPr lang="tr-TR" smtClean="0"/>
              <a:t>‹#›</a:t>
            </a:fld>
            <a:endParaRPr lang="tr-TR"/>
          </a:p>
        </p:txBody>
      </p:sp>
    </p:spTree>
    <p:extLst>
      <p:ext uri="{BB962C8B-B14F-4D97-AF65-F5344CB8AC3E}">
        <p14:creationId xmlns:p14="http://schemas.microsoft.com/office/powerpoint/2010/main" val="303188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0372152-E4A4-4977-B835-808CCEC771E6}" type="datetimeFigureOut">
              <a:rPr lang="tr-TR" smtClean="0"/>
              <a:t>6.03.2025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71D8DC5-7F8A-45FD-9EB7-930467E6E96C}" type="slidenum">
              <a:rPr lang="tr-TR" smtClean="0"/>
              <a:t>‹#›</a:t>
            </a:fld>
            <a:endParaRPr lang="tr-TR"/>
          </a:p>
        </p:txBody>
      </p:sp>
    </p:spTree>
    <p:extLst>
      <p:ext uri="{BB962C8B-B14F-4D97-AF65-F5344CB8AC3E}">
        <p14:creationId xmlns:p14="http://schemas.microsoft.com/office/powerpoint/2010/main" val="400920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72152-E4A4-4977-B835-808CCEC771E6}" type="datetimeFigureOut">
              <a:rPr lang="tr-TR" smtClean="0"/>
              <a:t>6.03.2025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71D8DC5-7F8A-45FD-9EB7-930467E6E96C}" type="slidenum">
              <a:rPr lang="tr-TR" smtClean="0"/>
              <a:t>‹#›</a:t>
            </a:fld>
            <a:endParaRPr lang="tr-TR"/>
          </a:p>
        </p:txBody>
      </p:sp>
    </p:spTree>
    <p:extLst>
      <p:ext uri="{BB962C8B-B14F-4D97-AF65-F5344CB8AC3E}">
        <p14:creationId xmlns:p14="http://schemas.microsoft.com/office/powerpoint/2010/main" val="267053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70372152-E4A4-4977-B835-808CCEC771E6}" type="datetimeFigureOut">
              <a:rPr lang="tr-TR" smtClean="0"/>
              <a:t>6.03.2025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71D8DC5-7F8A-45FD-9EB7-930467E6E96C}" type="slidenum">
              <a:rPr lang="tr-TR" smtClean="0"/>
              <a:t>‹#›</a:t>
            </a:fld>
            <a:endParaRPr lang="tr-TR"/>
          </a:p>
        </p:txBody>
      </p:sp>
    </p:spTree>
    <p:extLst>
      <p:ext uri="{BB962C8B-B14F-4D97-AF65-F5344CB8AC3E}">
        <p14:creationId xmlns:p14="http://schemas.microsoft.com/office/powerpoint/2010/main" val="129658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70372152-E4A4-4977-B835-808CCEC771E6}" type="datetimeFigureOut">
              <a:rPr lang="tr-TR" smtClean="0"/>
              <a:t>6.03.2025</a:t>
            </a:fld>
            <a:endParaRPr lang="tr-TR"/>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tr-TR"/>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971D8DC5-7F8A-45FD-9EB7-930467E6E96C}" type="slidenum">
              <a:rPr lang="tr-TR" smtClean="0"/>
              <a:t>‹#›</a:t>
            </a:fld>
            <a:endParaRPr lang="tr-TR"/>
          </a:p>
        </p:txBody>
      </p:sp>
    </p:spTree>
    <p:extLst>
      <p:ext uri="{BB962C8B-B14F-4D97-AF65-F5344CB8AC3E}">
        <p14:creationId xmlns:p14="http://schemas.microsoft.com/office/powerpoint/2010/main" val="303072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70372152-E4A4-4977-B835-808CCEC771E6}" type="datetimeFigureOut">
              <a:rPr lang="tr-TR" smtClean="0"/>
              <a:t>6.03.2025</a:t>
            </a:fld>
            <a:endParaRPr lang="tr-T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tr-TR"/>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71D8DC5-7F8A-45FD-9EB7-930467E6E96C}" type="slidenum">
              <a:rPr lang="tr-TR" smtClean="0"/>
              <a:t>‹#›</a:t>
            </a:fld>
            <a:endParaRPr lang="tr-TR"/>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057049401"/>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txBody>
          <a:bodyPr/>
          <a:lstStyle/>
          <a:p>
            <a:endParaRPr lang="tr-TR"/>
          </a:p>
        </p:txBody>
      </p:sp>
      <p:sp>
        <p:nvSpPr>
          <p:cNvPr id="14" name="Rectangle 1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tr-TR"/>
          </a:p>
        </p:txBody>
      </p:sp>
      <p:sp>
        <p:nvSpPr>
          <p:cNvPr id="2" name="Unvan 1"/>
          <p:cNvSpPr>
            <a:spLocks noGrp="1"/>
          </p:cNvSpPr>
          <p:nvPr>
            <p:ph type="ctrTitle"/>
          </p:nvPr>
        </p:nvSpPr>
        <p:spPr>
          <a:xfrm>
            <a:off x="1263520" y="1272800"/>
            <a:ext cx="6544620" cy="4312402"/>
          </a:xfrm>
        </p:spPr>
        <p:txBody>
          <a:bodyPr anchor="ctr">
            <a:normAutofit/>
          </a:bodyPr>
          <a:lstStyle/>
          <a:p>
            <a:pPr algn="r"/>
            <a:br>
              <a:rPr lang="tr-TR" sz="4800">
                <a:solidFill>
                  <a:schemeClr val="tx2"/>
                </a:solidFill>
                <a:latin typeface="Bahnschrift" panose="020B0502040204020203" pitchFamily="34" charset="0"/>
              </a:rPr>
            </a:br>
            <a:r>
              <a:rPr lang="tr-TR" sz="4800">
                <a:solidFill>
                  <a:schemeClr val="tx2"/>
                </a:solidFill>
                <a:latin typeface="Bahnschrift" panose="020B0502040204020203" pitchFamily="34" charset="0"/>
              </a:rPr>
              <a:t>TÜRK DESTANLARININ ÖZELLİKLERİ ve ANADOLU’DA DANİŞMEND GAZİ DESTANI</a:t>
            </a:r>
          </a:p>
        </p:txBody>
      </p:sp>
      <p:sp>
        <p:nvSpPr>
          <p:cNvPr id="3" name="Alt Başlık 2"/>
          <p:cNvSpPr>
            <a:spLocks noGrp="1"/>
          </p:cNvSpPr>
          <p:nvPr>
            <p:ph type="subTitle" idx="1"/>
          </p:nvPr>
        </p:nvSpPr>
        <p:spPr>
          <a:xfrm>
            <a:off x="8473440" y="1272800"/>
            <a:ext cx="2481307" cy="4312402"/>
          </a:xfrm>
        </p:spPr>
        <p:txBody>
          <a:bodyPr anchor="ctr">
            <a:normAutofit/>
          </a:bodyPr>
          <a:lstStyle/>
          <a:p>
            <a:pPr algn="l">
              <a:spcAft>
                <a:spcPts val="600"/>
              </a:spcAft>
            </a:pPr>
            <a:r>
              <a:rPr lang="tr-TR" sz="2000" dirty="0">
                <a:solidFill>
                  <a:schemeClr val="tx2"/>
                </a:solidFill>
              </a:rPr>
              <a:t>Doç. Dr. Mutlu ADAK</a:t>
            </a:r>
          </a:p>
          <a:p>
            <a:pPr algn="l">
              <a:spcAft>
                <a:spcPts val="600"/>
              </a:spcAft>
            </a:pPr>
            <a:r>
              <a:rPr lang="tr-TR" sz="2000" dirty="0">
                <a:solidFill>
                  <a:schemeClr val="tx2"/>
                </a:solidFill>
              </a:rPr>
              <a:t>Aydın Adnan Menderes Üniversitesi</a:t>
            </a:r>
          </a:p>
          <a:p>
            <a:pPr algn="l">
              <a:spcAft>
                <a:spcPts val="600"/>
              </a:spcAft>
            </a:pPr>
            <a:endParaRPr lang="tr-TR" sz="2000" dirty="0">
              <a:solidFill>
                <a:schemeClr val="tx2"/>
              </a:solidFill>
            </a:endParaRPr>
          </a:p>
        </p:txBody>
      </p:sp>
      <p:cxnSp>
        <p:nvCxnSpPr>
          <p:cNvPr id="16" name="Straight Connector 1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71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6960" y="578960"/>
            <a:ext cx="9877874" cy="546699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r>
              <a:rPr lang="tr-TR" sz="2800" b="1" dirty="0">
                <a:solidFill>
                  <a:srgbClr val="FF0000"/>
                </a:solidFill>
                <a:highlight>
                  <a:srgbClr val="FFFF00"/>
                </a:highlight>
              </a:rPr>
              <a:t>XI.-XIII. yüzyıllarda Anadolu’da TÜKLERİN TOPLUMSAL HAYATI NASILDI? HAYATLARINDA NELER ÖNEMLİYDİ? DEVLET YÖNETİCİLERİNİN HAYATLARI NASIL GEÇERDİ? ANADOLU NASIL FETH EDİLDİ? KADINLARIN bu dönemde Toplumsal konumu neydi, ondan beklenen roller nelerdi? Değeri ve saygınlığı var mıydı, varsa ne kadardı? Destanlardan yapacağımız tahlil ve çıkarımlar Anadolu’da dönemin toplumsal yapısını, kültürel hayatını, örneğin kadının konumunun ve değerinin anlaşılmasına katkıda bulunacaktır.</a:t>
            </a:r>
          </a:p>
        </p:txBody>
      </p:sp>
    </p:spTree>
    <p:extLst>
      <p:ext uri="{BB962C8B-B14F-4D97-AF65-F5344CB8AC3E}">
        <p14:creationId xmlns:p14="http://schemas.microsoft.com/office/powerpoint/2010/main" val="68344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3408" y="568575"/>
            <a:ext cx="11172277" cy="5457366"/>
          </a:xfrm>
          <a:solidFill>
            <a:srgbClr val="FF0000"/>
          </a:solidFill>
        </p:spPr>
        <p:txBody>
          <a:bodyPr>
            <a:normAutofit/>
          </a:bodyPr>
          <a:lstStyle/>
          <a:p>
            <a:pPr algn="ctr">
              <a:lnSpc>
                <a:spcPct val="150000"/>
              </a:lnSpc>
            </a:pPr>
            <a:r>
              <a:rPr lang="tr-TR" sz="2800" b="1" dirty="0">
                <a:solidFill>
                  <a:schemeClr val="tx1"/>
                </a:solidFill>
              </a:rPr>
              <a:t>Dânişmend Gazi Destanı (</a:t>
            </a:r>
            <a:r>
              <a:rPr lang="tr-TR" sz="2800" b="1" dirty="0" err="1">
                <a:solidFill>
                  <a:schemeClr val="tx1"/>
                </a:solidFill>
              </a:rPr>
              <a:t>Dânişmendnâme</a:t>
            </a:r>
            <a:r>
              <a:rPr lang="tr-TR" sz="2800" b="1" dirty="0">
                <a:solidFill>
                  <a:schemeClr val="tx1"/>
                </a:solidFill>
              </a:rPr>
              <a:t>)</a:t>
            </a:r>
          </a:p>
        </p:txBody>
      </p:sp>
    </p:spTree>
    <p:extLst>
      <p:ext uri="{BB962C8B-B14F-4D97-AF65-F5344CB8AC3E}">
        <p14:creationId xmlns:p14="http://schemas.microsoft.com/office/powerpoint/2010/main" val="3929352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4255" y="1384178"/>
            <a:ext cx="8946541" cy="4195481"/>
          </a:xfrm>
        </p:spPr>
        <p:txBody>
          <a:bodyPr>
            <a:normAutofit/>
          </a:bodyPr>
          <a:lstStyle/>
          <a:p>
            <a:pPr algn="just"/>
            <a:r>
              <a:rPr lang="tr-TR" sz="2400" b="1" dirty="0"/>
              <a:t>DANİŞMENDNÂME Anadolu’nun Müslüman-Türklerin hakimiyetine girmesi sürecini anlatan ilk halk destanıdır.</a:t>
            </a:r>
          </a:p>
          <a:p>
            <a:pPr algn="just"/>
            <a:r>
              <a:rPr lang="tr-TR" sz="2400" b="1" dirty="0"/>
              <a:t>Destanın ilk olarak Mevlânâ İbn-i Ali tarafından II. İzzeddin Keykavus zamanında M. 1244-1245 yıllarında telif edildiği tahmin edilmektedir. Günümüze gelen destanın nüshaları, Tokat Kalesi Dizdarı Arif Ali tarafından Mevlânâ </a:t>
            </a:r>
            <a:r>
              <a:rPr lang="tr-TR" sz="2400" b="1" dirty="0" err="1"/>
              <a:t>İbn</a:t>
            </a:r>
            <a:r>
              <a:rPr lang="tr-TR" sz="2400" b="1" dirty="0"/>
              <a:t>-i Ali’nin telif ettiği eser yeniden kaleme alınarak yazılmış nüshalarıdır. Bu nedenle birçok araştırmacı I. Murad devrinde M. 1360-1361 yıllarında eserin kalem alındığında hemfikirdir. </a:t>
            </a:r>
          </a:p>
        </p:txBody>
      </p:sp>
    </p:spTree>
    <p:extLst>
      <p:ext uri="{BB962C8B-B14F-4D97-AF65-F5344CB8AC3E}">
        <p14:creationId xmlns:p14="http://schemas.microsoft.com/office/powerpoint/2010/main" val="371476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8845B8-4219-D94B-F192-EB65C5D32687}"/>
              </a:ext>
            </a:extLst>
          </p:cNvPr>
          <p:cNvSpPr>
            <a:spLocks noGrp="1"/>
          </p:cNvSpPr>
          <p:nvPr>
            <p:ph idx="1"/>
          </p:nvPr>
        </p:nvSpPr>
        <p:spPr>
          <a:xfrm>
            <a:off x="1066800" y="870857"/>
            <a:ext cx="10058400" cy="5164183"/>
          </a:xfrm>
          <a:solidFill>
            <a:srgbClr val="00B050"/>
          </a:solidFill>
        </p:spPr>
        <p:txBody>
          <a:bodyPr>
            <a:noAutofit/>
          </a:bodyPr>
          <a:lstStyle/>
          <a:p>
            <a:pPr>
              <a:lnSpc>
                <a:spcPct val="150000"/>
              </a:lnSpc>
            </a:pPr>
            <a:r>
              <a:rPr lang="tr-TR" sz="2000" b="1" dirty="0">
                <a:solidFill>
                  <a:schemeClr val="bg1"/>
                </a:solidFill>
              </a:rPr>
              <a:t>Destanda, Melik Ahmed </a:t>
            </a:r>
            <a:r>
              <a:rPr lang="tr-TR" sz="2000" b="1" dirty="0" err="1">
                <a:solidFill>
                  <a:schemeClr val="bg1"/>
                </a:solidFill>
              </a:rPr>
              <a:t>Danişmend</a:t>
            </a:r>
            <a:r>
              <a:rPr lang="tr-TR" sz="2000" b="1" dirty="0">
                <a:solidFill>
                  <a:schemeClr val="bg1"/>
                </a:solidFill>
              </a:rPr>
              <a:t> Gazi, birçok beyle birlikte Anadolu’da fetihlere başlar. Sivas’ı fetheder ve uzun bir zamandır harap olan Sivas’ı mamur hale getirerek buraya yerleşir.</a:t>
            </a:r>
          </a:p>
          <a:p>
            <a:pPr>
              <a:lnSpc>
                <a:spcPct val="150000"/>
              </a:lnSpc>
            </a:pPr>
            <a:r>
              <a:rPr lang="tr-TR" sz="2000" b="1" dirty="0">
                <a:solidFill>
                  <a:schemeClr val="bg1"/>
                </a:solidFill>
              </a:rPr>
              <a:t>Melik Ahmed </a:t>
            </a:r>
            <a:r>
              <a:rPr lang="tr-TR" sz="2000" b="1" dirty="0" err="1">
                <a:solidFill>
                  <a:schemeClr val="bg1"/>
                </a:solidFill>
              </a:rPr>
              <a:t>Danişmend</a:t>
            </a:r>
            <a:r>
              <a:rPr lang="tr-TR" sz="2000" b="1" dirty="0">
                <a:solidFill>
                  <a:schemeClr val="bg1"/>
                </a:solidFill>
              </a:rPr>
              <a:t> ise Sivas’tan Karadeniz’e kadar olan bölgeyi fethetmeyi kendisine hedef olarak seçer.</a:t>
            </a:r>
          </a:p>
          <a:p>
            <a:pPr>
              <a:lnSpc>
                <a:spcPct val="150000"/>
              </a:lnSpc>
            </a:pPr>
            <a:r>
              <a:rPr lang="tr-TR" sz="2000" b="1" dirty="0">
                <a:solidFill>
                  <a:schemeClr val="bg1"/>
                </a:solidFill>
              </a:rPr>
              <a:t> </a:t>
            </a:r>
            <a:r>
              <a:rPr lang="tr-TR" sz="2000" b="1" dirty="0" err="1">
                <a:solidFill>
                  <a:schemeClr val="bg1"/>
                </a:solidFill>
              </a:rPr>
              <a:t>Artuhi</a:t>
            </a:r>
            <a:r>
              <a:rPr lang="tr-TR" sz="2000" b="1" dirty="0">
                <a:solidFill>
                  <a:schemeClr val="bg1"/>
                </a:solidFill>
              </a:rPr>
              <a:t> isminde bir </a:t>
            </a:r>
            <a:r>
              <a:rPr lang="tr-TR" sz="2000" b="1" dirty="0" err="1">
                <a:solidFill>
                  <a:schemeClr val="bg1"/>
                </a:solidFill>
              </a:rPr>
              <a:t>Hıristiyanın</a:t>
            </a:r>
            <a:r>
              <a:rPr lang="tr-TR" sz="2000" b="1" dirty="0">
                <a:solidFill>
                  <a:schemeClr val="bg1"/>
                </a:solidFill>
              </a:rPr>
              <a:t> Müslüman olmasına vesile olur ve </a:t>
            </a:r>
            <a:r>
              <a:rPr lang="tr-TR" sz="2000" b="1" dirty="0" err="1">
                <a:solidFill>
                  <a:schemeClr val="bg1"/>
                </a:solidFill>
              </a:rPr>
              <a:t>Artuhi</a:t>
            </a:r>
            <a:r>
              <a:rPr lang="tr-TR" sz="2000" b="1" dirty="0">
                <a:solidFill>
                  <a:schemeClr val="bg1"/>
                </a:solidFill>
              </a:rPr>
              <a:t> onun en yakın dostu olur. </a:t>
            </a:r>
            <a:r>
              <a:rPr lang="tr-TR" sz="2000" b="1" dirty="0" err="1">
                <a:solidFill>
                  <a:schemeClr val="bg1"/>
                </a:solidFill>
              </a:rPr>
              <a:t>Artuhi</a:t>
            </a:r>
            <a:r>
              <a:rPr lang="tr-TR" sz="2000" b="1" dirty="0">
                <a:solidFill>
                  <a:schemeClr val="bg1"/>
                </a:solidFill>
              </a:rPr>
              <a:t> ise Efrumiye adlı bir kıza aşıktır. </a:t>
            </a:r>
          </a:p>
          <a:p>
            <a:pPr>
              <a:lnSpc>
                <a:spcPct val="150000"/>
              </a:lnSpc>
            </a:pPr>
            <a:r>
              <a:rPr lang="tr-TR" sz="2000" b="1" dirty="0">
                <a:solidFill>
                  <a:schemeClr val="bg1"/>
                </a:solidFill>
              </a:rPr>
              <a:t>Danişmentliler, </a:t>
            </a:r>
            <a:r>
              <a:rPr lang="tr-TR" sz="2000" b="1" dirty="0" err="1">
                <a:solidFill>
                  <a:schemeClr val="bg1"/>
                </a:solidFill>
              </a:rPr>
              <a:t>Danişmend</a:t>
            </a:r>
            <a:r>
              <a:rPr lang="tr-TR" sz="2000" b="1" dirty="0">
                <a:solidFill>
                  <a:schemeClr val="bg1"/>
                </a:solidFill>
              </a:rPr>
              <a:t> Ahmed Gazi’nin komutasında Tokat, Zile, Amasya, Çorum ve Niksar bölgelerini fethederek halkı Müslüman olmaya davet eder. Destan bu şekilde 17 bölüm halinde Gazinin ve arkadaşlarının mücadelelerini anlatır. </a:t>
            </a:r>
          </a:p>
        </p:txBody>
      </p:sp>
    </p:spTree>
    <p:extLst>
      <p:ext uri="{BB962C8B-B14F-4D97-AF65-F5344CB8AC3E}">
        <p14:creationId xmlns:p14="http://schemas.microsoft.com/office/powerpoint/2010/main" val="3908340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A0B76B-7793-4346-AAF3-0BEC24E54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5" name="Picture 4" descr="Metal Skelime ve kalkan">
            <a:extLst>
              <a:ext uri="{FF2B5EF4-FFF2-40B4-BE49-F238E27FC236}">
                <a16:creationId xmlns:a16="http://schemas.microsoft.com/office/drawing/2014/main" id="{CC8596EA-3588-914F-23A3-20F6BB39964F}"/>
              </a:ext>
            </a:extLst>
          </p:cNvPr>
          <p:cNvPicPr>
            <a:picLocks noChangeAspect="1"/>
          </p:cNvPicPr>
          <p:nvPr/>
        </p:nvPicPr>
        <p:blipFill>
          <a:blip r:embed="rId2"/>
          <a:srcRect l="34635" r="25805"/>
          <a:stretch/>
        </p:blipFill>
        <p:spPr>
          <a:xfrm>
            <a:off x="2" y="10"/>
            <a:ext cx="4079708" cy="6857990"/>
          </a:xfrm>
          <a:prstGeom prst="rect">
            <a:avLst/>
          </a:prstGeom>
        </p:spPr>
      </p:pic>
      <p:sp>
        <p:nvSpPr>
          <p:cNvPr id="11" name="Rectangle 10">
            <a:extLst>
              <a:ext uri="{FF2B5EF4-FFF2-40B4-BE49-F238E27FC236}">
                <a16:creationId xmlns:a16="http://schemas.microsoft.com/office/drawing/2014/main" id="{FDCC942F-4DE8-44CA-B824-B58DB1751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98BC553F-A934-73FB-237B-D381FEF26E5F}"/>
              </a:ext>
            </a:extLst>
          </p:cNvPr>
          <p:cNvSpPr>
            <a:spLocks noGrp="1"/>
          </p:cNvSpPr>
          <p:nvPr>
            <p:ph idx="1"/>
          </p:nvPr>
        </p:nvSpPr>
        <p:spPr>
          <a:xfrm>
            <a:off x="4426624" y="1088571"/>
            <a:ext cx="6819394" cy="4946469"/>
          </a:xfrm>
        </p:spPr>
        <p:txBody>
          <a:bodyPr>
            <a:normAutofit/>
          </a:bodyPr>
          <a:lstStyle/>
          <a:p>
            <a:pPr>
              <a:lnSpc>
                <a:spcPct val="150000"/>
              </a:lnSpc>
            </a:pPr>
            <a:r>
              <a:rPr lang="tr-TR" sz="2400" b="1" dirty="0" err="1">
                <a:solidFill>
                  <a:schemeClr val="bg1"/>
                </a:solidFill>
                <a:highlight>
                  <a:srgbClr val="FFFF00"/>
                </a:highlight>
              </a:rPr>
              <a:t>Danişmendname’nin</a:t>
            </a:r>
            <a:r>
              <a:rPr lang="tr-TR" sz="2400" b="1" dirty="0">
                <a:solidFill>
                  <a:schemeClr val="bg1"/>
                </a:solidFill>
                <a:highlight>
                  <a:srgbClr val="FFFF00"/>
                </a:highlight>
              </a:rPr>
              <a:t> kahramanı olan Melik </a:t>
            </a:r>
            <a:r>
              <a:rPr lang="tr-TR" sz="2400" b="1" dirty="0" err="1">
                <a:solidFill>
                  <a:schemeClr val="bg1"/>
                </a:solidFill>
                <a:highlight>
                  <a:srgbClr val="FFFF00"/>
                </a:highlight>
              </a:rPr>
              <a:t>Danişmend</a:t>
            </a:r>
            <a:r>
              <a:rPr lang="tr-TR" sz="2400" b="1" dirty="0">
                <a:solidFill>
                  <a:schemeClr val="bg1"/>
                </a:solidFill>
                <a:highlight>
                  <a:srgbClr val="FFFF00"/>
                </a:highlight>
              </a:rPr>
              <a:t> Gazi, Battal Gaziye benzeyen bir kişi olup, bilgili, dindar ve usta bir kumandandır. Bir kılıç darbesiyle, düşman askerinin başını ve vücudunu oturduğu atın eğer kayışına kadar ikiye böler. Muharebe esnasında attığı naralarla koca bir orduyu dağıtır.</a:t>
            </a:r>
          </a:p>
        </p:txBody>
      </p:sp>
    </p:spTree>
    <p:extLst>
      <p:ext uri="{BB962C8B-B14F-4D97-AF65-F5344CB8AC3E}">
        <p14:creationId xmlns:p14="http://schemas.microsoft.com/office/powerpoint/2010/main" val="70206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A6B780-DA1E-6E14-4B5D-6314CC1F368C}"/>
              </a:ext>
            </a:extLst>
          </p:cNvPr>
          <p:cNvSpPr>
            <a:spLocks noGrp="1"/>
          </p:cNvSpPr>
          <p:nvPr>
            <p:ph idx="1"/>
          </p:nvPr>
        </p:nvSpPr>
        <p:spPr>
          <a:xfrm>
            <a:off x="1066800" y="1023257"/>
            <a:ext cx="10058400" cy="5011783"/>
          </a:xfrm>
        </p:spPr>
        <p:txBody>
          <a:bodyPr>
            <a:normAutofit/>
          </a:bodyPr>
          <a:lstStyle/>
          <a:p>
            <a:pPr>
              <a:lnSpc>
                <a:spcPct val="150000"/>
              </a:lnSpc>
            </a:pPr>
            <a:r>
              <a:rPr lang="tr-TR" sz="2400" dirty="0">
                <a:solidFill>
                  <a:schemeClr val="bg1"/>
                </a:solidFill>
                <a:highlight>
                  <a:srgbClr val="FFFF00"/>
                </a:highlight>
              </a:rPr>
              <a:t>Tarihi kaynaklarda ve destanlarda siyasetin ve savaşın öyküsü genellikle sadece erkekleri içerecek şekilde anlatılır . Ancak Dânişmend Gazi destanında durum farklıdır. Başkahraman Dânişmend Gazi’nin yanında en önemli kahramanlar </a:t>
            </a:r>
            <a:r>
              <a:rPr lang="tr-TR" sz="2400" dirty="0" err="1">
                <a:solidFill>
                  <a:schemeClr val="bg1"/>
                </a:solidFill>
                <a:highlight>
                  <a:srgbClr val="FFFF00"/>
                </a:highlight>
              </a:rPr>
              <a:t>Artuhi</a:t>
            </a:r>
            <a:r>
              <a:rPr lang="tr-TR" sz="2400" dirty="0">
                <a:solidFill>
                  <a:schemeClr val="bg1"/>
                </a:solidFill>
                <a:highlight>
                  <a:srgbClr val="FFFF00"/>
                </a:highlight>
              </a:rPr>
              <a:t> (</a:t>
            </a:r>
            <a:r>
              <a:rPr lang="tr-TR" sz="2400" dirty="0" err="1">
                <a:solidFill>
                  <a:schemeClr val="bg1"/>
                </a:solidFill>
                <a:highlight>
                  <a:srgbClr val="FFFF00"/>
                </a:highlight>
              </a:rPr>
              <a:t>Artuk</a:t>
            </a:r>
            <a:r>
              <a:rPr lang="tr-TR" sz="2400" dirty="0">
                <a:solidFill>
                  <a:schemeClr val="bg1"/>
                </a:solidFill>
                <a:highlight>
                  <a:srgbClr val="FFFF00"/>
                </a:highlight>
              </a:rPr>
              <a:t> Bey ) ve kadın kahraman </a:t>
            </a:r>
            <a:r>
              <a:rPr lang="tr-TR" sz="2400" dirty="0" err="1">
                <a:solidFill>
                  <a:schemeClr val="bg1"/>
                </a:solidFill>
                <a:highlight>
                  <a:srgbClr val="FFFF00"/>
                </a:highlight>
              </a:rPr>
              <a:t>Efrumiye’dir</a:t>
            </a:r>
            <a:r>
              <a:rPr lang="tr-TR" sz="2400" dirty="0">
                <a:solidFill>
                  <a:schemeClr val="bg1"/>
                </a:solidFill>
                <a:highlight>
                  <a:srgbClr val="FFFF00"/>
                </a:highlight>
              </a:rPr>
              <a:t>. Er kişilerin yanında bir kadın bulunması, destanda kadın kahraman olarak rol alması, kadının Anadolu’nun fethi sırasındaki konar-göçer ağırlıklı bir toplum olan Türk toplumunun O’na verdiği değeri göstermektedir.</a:t>
            </a:r>
          </a:p>
        </p:txBody>
      </p:sp>
    </p:spTree>
    <p:extLst>
      <p:ext uri="{BB962C8B-B14F-4D97-AF65-F5344CB8AC3E}">
        <p14:creationId xmlns:p14="http://schemas.microsoft.com/office/powerpoint/2010/main" val="225206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Dânişmend Gazi Destanı’nın Kadın Kahramanı: </a:t>
            </a:r>
            <a:r>
              <a:rPr lang="tr-TR" dirty="0" err="1"/>
              <a:t>Efrumiye</a:t>
            </a:r>
            <a:endParaRPr lang="tr-TR" dirty="0"/>
          </a:p>
        </p:txBody>
      </p:sp>
      <p:sp>
        <p:nvSpPr>
          <p:cNvPr id="3" name="İçerik Yer Tutucusu 2"/>
          <p:cNvSpPr>
            <a:spLocks noGrp="1"/>
          </p:cNvSpPr>
          <p:nvPr>
            <p:ph idx="1"/>
          </p:nvPr>
        </p:nvSpPr>
        <p:spPr/>
        <p:txBody>
          <a:bodyPr>
            <a:normAutofit/>
          </a:bodyPr>
          <a:lstStyle/>
          <a:p>
            <a:pPr algn="just"/>
            <a:r>
              <a:rPr lang="tr-TR" sz="2400" dirty="0">
                <a:solidFill>
                  <a:srgbClr val="FFC000"/>
                </a:solidFill>
              </a:rPr>
              <a:t>Başkahraman Dânişmend Gazi’nin yanında en önemli kahramanlar </a:t>
            </a:r>
            <a:r>
              <a:rPr lang="tr-TR" sz="2400" dirty="0" err="1">
                <a:solidFill>
                  <a:srgbClr val="FFC000"/>
                </a:solidFill>
              </a:rPr>
              <a:t>Artuhi</a:t>
            </a:r>
            <a:r>
              <a:rPr lang="tr-TR" sz="2400" dirty="0">
                <a:solidFill>
                  <a:srgbClr val="FFC000"/>
                </a:solidFill>
              </a:rPr>
              <a:t> (</a:t>
            </a:r>
            <a:r>
              <a:rPr lang="tr-TR" sz="2400" dirty="0" err="1">
                <a:solidFill>
                  <a:srgbClr val="FFC000"/>
                </a:solidFill>
              </a:rPr>
              <a:t>Artuk</a:t>
            </a:r>
            <a:r>
              <a:rPr lang="tr-TR" sz="2400" dirty="0">
                <a:solidFill>
                  <a:srgbClr val="FFC000"/>
                </a:solidFill>
              </a:rPr>
              <a:t> Bey) ve kadın kahraman </a:t>
            </a:r>
            <a:r>
              <a:rPr lang="tr-TR" sz="2400" dirty="0" err="1">
                <a:solidFill>
                  <a:srgbClr val="FFC000"/>
                </a:solidFill>
              </a:rPr>
              <a:t>Efrumiye’dir</a:t>
            </a:r>
            <a:r>
              <a:rPr lang="tr-TR" sz="2400" dirty="0">
                <a:solidFill>
                  <a:srgbClr val="FFC000"/>
                </a:solidFill>
              </a:rPr>
              <a:t>. </a:t>
            </a:r>
          </a:p>
          <a:p>
            <a:pPr algn="just"/>
            <a:r>
              <a:rPr lang="tr-TR" sz="2400" dirty="0">
                <a:solidFill>
                  <a:srgbClr val="FFC000"/>
                </a:solidFill>
              </a:rPr>
              <a:t>Destandaki olaylar Orta Çağ Türk toplumunda Anadolu coğrafyasındaki kültürel hayattaki kadının yerini anlamamıza yardımcı olacak ipuçlarını vermektedir. Destanda bu durumu yansıtan kahramanımızın adı destanda “</a:t>
            </a:r>
            <a:r>
              <a:rPr lang="tr-TR" sz="2400" dirty="0" err="1">
                <a:solidFill>
                  <a:srgbClr val="FFC000"/>
                </a:solidFill>
              </a:rPr>
              <a:t>Efrumiye</a:t>
            </a:r>
            <a:r>
              <a:rPr lang="tr-TR" sz="2400" dirty="0">
                <a:solidFill>
                  <a:srgbClr val="FFC000"/>
                </a:solidFill>
              </a:rPr>
              <a:t>” ya da “</a:t>
            </a:r>
            <a:r>
              <a:rPr lang="tr-TR" sz="2400" dirty="0" err="1">
                <a:solidFill>
                  <a:srgbClr val="FFC000"/>
                </a:solidFill>
              </a:rPr>
              <a:t>Efrume</a:t>
            </a:r>
            <a:r>
              <a:rPr lang="tr-TR" sz="2400" dirty="0">
                <a:solidFill>
                  <a:srgbClr val="FFC000"/>
                </a:solidFill>
              </a:rPr>
              <a:t>” (</a:t>
            </a:r>
            <a:r>
              <a:rPr lang="tr-TR" sz="2400" dirty="0" err="1">
                <a:solidFill>
                  <a:srgbClr val="FFC000"/>
                </a:solidFill>
              </a:rPr>
              <a:t>Afrumiye</a:t>
            </a:r>
            <a:r>
              <a:rPr lang="tr-TR" sz="2400" dirty="0">
                <a:solidFill>
                  <a:srgbClr val="FFC000"/>
                </a:solidFill>
              </a:rPr>
              <a:t>) olarak geçmektedir. Destana göre Amasya beyi Şah </a:t>
            </a:r>
            <a:r>
              <a:rPr lang="tr-TR" sz="2400" dirty="0" err="1">
                <a:solidFill>
                  <a:srgbClr val="FFC000"/>
                </a:solidFill>
              </a:rPr>
              <a:t>Şattat’ın</a:t>
            </a:r>
            <a:r>
              <a:rPr lang="tr-TR" sz="2400" dirty="0">
                <a:solidFill>
                  <a:srgbClr val="FFC000"/>
                </a:solidFill>
              </a:rPr>
              <a:t> kızıdır.</a:t>
            </a:r>
          </a:p>
        </p:txBody>
      </p:sp>
    </p:spTree>
    <p:extLst>
      <p:ext uri="{BB962C8B-B14F-4D97-AF65-F5344CB8AC3E}">
        <p14:creationId xmlns:p14="http://schemas.microsoft.com/office/powerpoint/2010/main" val="103459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7903" y="674494"/>
            <a:ext cx="8946541" cy="5289578"/>
          </a:xfrm>
        </p:spPr>
        <p:txBody>
          <a:bodyPr>
            <a:normAutofit lnSpcReduction="10000"/>
          </a:bodyPr>
          <a:lstStyle/>
          <a:p>
            <a:pPr algn="just"/>
            <a:r>
              <a:rPr lang="tr-TR" sz="2200" b="1" dirty="0">
                <a:solidFill>
                  <a:srgbClr val="FFC000"/>
                </a:solidFill>
              </a:rPr>
              <a:t>Babası </a:t>
            </a:r>
            <a:r>
              <a:rPr lang="tr-TR" sz="2200" b="1" dirty="0" err="1">
                <a:solidFill>
                  <a:srgbClr val="FFC000"/>
                </a:solidFill>
              </a:rPr>
              <a:t>Artuhi’ye</a:t>
            </a:r>
            <a:r>
              <a:rPr lang="tr-TR" sz="2200" b="1" dirty="0">
                <a:solidFill>
                  <a:srgbClr val="FFC000"/>
                </a:solidFill>
              </a:rPr>
              <a:t> kızını verecekken sonra bu fikrinden cayar. Bu nedenle </a:t>
            </a:r>
            <a:r>
              <a:rPr lang="tr-TR" sz="2200" b="1" dirty="0" err="1">
                <a:solidFill>
                  <a:srgbClr val="FFC000"/>
                </a:solidFill>
              </a:rPr>
              <a:t>Artuhi</a:t>
            </a:r>
            <a:r>
              <a:rPr lang="tr-TR" sz="2200" b="1" dirty="0">
                <a:solidFill>
                  <a:srgbClr val="FFC000"/>
                </a:solidFill>
              </a:rPr>
              <a:t> babası ile savaşı göze alır. </a:t>
            </a:r>
            <a:r>
              <a:rPr lang="tr-TR" sz="2200" b="1" dirty="0" err="1">
                <a:solidFill>
                  <a:srgbClr val="FFC000"/>
                </a:solidFill>
              </a:rPr>
              <a:t>Artuhi</a:t>
            </a:r>
            <a:r>
              <a:rPr lang="tr-TR" sz="2200" b="1" dirty="0">
                <a:solidFill>
                  <a:srgbClr val="FFC000"/>
                </a:solidFill>
              </a:rPr>
              <a:t> üç kez Şah </a:t>
            </a:r>
            <a:r>
              <a:rPr lang="tr-TR" sz="2200" b="1" dirty="0" err="1">
                <a:solidFill>
                  <a:srgbClr val="FFC000"/>
                </a:solidFill>
              </a:rPr>
              <a:t>Şattat’ın</a:t>
            </a:r>
            <a:r>
              <a:rPr lang="tr-TR" sz="2200" b="1" dirty="0">
                <a:solidFill>
                  <a:srgbClr val="FFC000"/>
                </a:solidFill>
              </a:rPr>
              <a:t> askerini yener. Eşkıyalık yapmaya başlar ve Amasya beyini zor durumda bırakır. </a:t>
            </a:r>
            <a:r>
              <a:rPr lang="tr-TR" sz="2200" b="1" dirty="0" err="1">
                <a:solidFill>
                  <a:srgbClr val="FFC000"/>
                </a:solidFill>
              </a:rPr>
              <a:t>Efrumiye’nin</a:t>
            </a:r>
            <a:r>
              <a:rPr lang="tr-TR" sz="2200" b="1" dirty="0">
                <a:solidFill>
                  <a:srgbClr val="FFC000"/>
                </a:solidFill>
              </a:rPr>
              <a:t> babası bu sefer onu başkasıyla evlendirmeye kalkar. </a:t>
            </a:r>
            <a:r>
              <a:rPr lang="tr-TR" sz="2200" b="1" dirty="0" err="1">
                <a:solidFill>
                  <a:srgbClr val="FFC000"/>
                </a:solidFill>
              </a:rPr>
              <a:t>Artuhi</a:t>
            </a:r>
            <a:r>
              <a:rPr lang="tr-TR" sz="2200" b="1" dirty="0">
                <a:solidFill>
                  <a:srgbClr val="FFC000"/>
                </a:solidFill>
              </a:rPr>
              <a:t> düğünden </a:t>
            </a:r>
            <a:r>
              <a:rPr lang="tr-TR" sz="2200" b="1" dirty="0" err="1">
                <a:solidFill>
                  <a:srgbClr val="FFC000"/>
                </a:solidFill>
              </a:rPr>
              <a:t>Efrumiye’yi</a:t>
            </a:r>
            <a:r>
              <a:rPr lang="tr-TR" sz="2200" b="1" dirty="0">
                <a:solidFill>
                  <a:srgbClr val="FFC000"/>
                </a:solidFill>
              </a:rPr>
              <a:t> kaçırır. Dânişmend Gazi, </a:t>
            </a:r>
            <a:r>
              <a:rPr lang="tr-TR" sz="2200" b="1" dirty="0" err="1">
                <a:solidFill>
                  <a:srgbClr val="FFC000"/>
                </a:solidFill>
              </a:rPr>
              <a:t>Artuhi</a:t>
            </a:r>
            <a:r>
              <a:rPr lang="tr-TR" sz="2200" b="1" dirty="0">
                <a:solidFill>
                  <a:srgbClr val="FFC000"/>
                </a:solidFill>
              </a:rPr>
              <a:t> ve </a:t>
            </a:r>
            <a:r>
              <a:rPr lang="tr-TR" sz="2200" b="1" dirty="0" err="1">
                <a:solidFill>
                  <a:srgbClr val="FFC000"/>
                </a:solidFill>
              </a:rPr>
              <a:t>Efrumiye</a:t>
            </a:r>
            <a:r>
              <a:rPr lang="tr-TR" sz="2200" b="1" dirty="0">
                <a:solidFill>
                  <a:srgbClr val="FFC000"/>
                </a:solidFill>
              </a:rPr>
              <a:t> destanın üç önemli kahramanıdır. </a:t>
            </a:r>
          </a:p>
          <a:p>
            <a:pPr algn="just"/>
            <a:r>
              <a:rPr lang="tr-TR" sz="2200" b="1" dirty="0">
                <a:solidFill>
                  <a:srgbClr val="FFC000"/>
                </a:solidFill>
              </a:rPr>
              <a:t>Kadın kahraman </a:t>
            </a:r>
            <a:r>
              <a:rPr lang="tr-TR" sz="2200" b="1" dirty="0" err="1">
                <a:solidFill>
                  <a:srgbClr val="FFC000"/>
                </a:solidFill>
              </a:rPr>
              <a:t>Efrumiye</a:t>
            </a:r>
            <a:r>
              <a:rPr lang="tr-TR" sz="2200" b="1" dirty="0">
                <a:solidFill>
                  <a:srgbClr val="FFC000"/>
                </a:solidFill>
              </a:rPr>
              <a:t>, destanda aktif bir rol almaktadır. Destanda pasif bir ev kadını tipi ya da anne rolü görmek mümkün değildir. Ayrıca evlenmeden önce </a:t>
            </a:r>
            <a:r>
              <a:rPr lang="tr-TR" sz="2200" b="1" dirty="0" err="1">
                <a:solidFill>
                  <a:srgbClr val="FFC000"/>
                </a:solidFill>
              </a:rPr>
              <a:t>Artuhi</a:t>
            </a:r>
            <a:r>
              <a:rPr lang="tr-TR" sz="2200" b="1" dirty="0">
                <a:solidFill>
                  <a:srgbClr val="FFC000"/>
                </a:solidFill>
              </a:rPr>
              <a:t> ve Dânişmend Gazi ile birlikte hareket eden ve savaşan bir </a:t>
            </a:r>
            <a:r>
              <a:rPr lang="tr-TR" sz="2200" b="1" dirty="0" err="1">
                <a:solidFill>
                  <a:srgbClr val="FFC000"/>
                </a:solidFill>
              </a:rPr>
              <a:t>Efrumiye</a:t>
            </a:r>
            <a:r>
              <a:rPr lang="tr-TR" sz="2200" b="1" dirty="0">
                <a:solidFill>
                  <a:srgbClr val="FFC000"/>
                </a:solidFill>
              </a:rPr>
              <a:t> vardır. Kadın olarak onlarla oturup kalkan, onlarla birlikte yemek yiyen,  onlarla birlikte omuz omuza savaşan kaç-göç olayının yaşanmadığı hayat biçimi söz konusudur. Bu olaylar ve anlatım toplumda var olan bir olgunun yansıması olarak destanda yansıtıldığını göstermektedir.</a:t>
            </a:r>
          </a:p>
        </p:txBody>
      </p:sp>
    </p:spTree>
    <p:extLst>
      <p:ext uri="{BB962C8B-B14F-4D97-AF65-F5344CB8AC3E}">
        <p14:creationId xmlns:p14="http://schemas.microsoft.com/office/powerpoint/2010/main" val="162469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1300" y="660846"/>
            <a:ext cx="8946541" cy="4195481"/>
          </a:xfrm>
        </p:spPr>
        <p:txBody>
          <a:bodyPr>
            <a:noAutofit/>
          </a:bodyPr>
          <a:lstStyle/>
          <a:p>
            <a:pPr algn="just"/>
            <a:r>
              <a:rPr lang="tr-TR" sz="2400" b="1" dirty="0" err="1">
                <a:solidFill>
                  <a:srgbClr val="FFC000"/>
                </a:solidFill>
              </a:rPr>
              <a:t>Efrumiye</a:t>
            </a:r>
            <a:r>
              <a:rPr lang="tr-TR" sz="2400" b="1" dirty="0">
                <a:solidFill>
                  <a:srgbClr val="FFC000"/>
                </a:solidFill>
              </a:rPr>
              <a:t> Banu, oku iyi kullanan bir savaşçıdır. </a:t>
            </a:r>
            <a:r>
              <a:rPr lang="tr-TR" sz="2400" b="1" dirty="0" err="1">
                <a:solidFill>
                  <a:srgbClr val="FFC000"/>
                </a:solidFill>
              </a:rPr>
              <a:t>Efrumiye</a:t>
            </a:r>
            <a:r>
              <a:rPr lang="tr-TR" sz="2400" b="1" dirty="0">
                <a:solidFill>
                  <a:srgbClr val="FFC000"/>
                </a:solidFill>
              </a:rPr>
              <a:t> birçok kez yaralanır. Günleri destanda anlatıldığına göre sürekli gaza ve fetihle geçer. Ölümle burun buruna gelip kritik anlarda destanın üçlü kahramanı hep birbirini korur kollar. </a:t>
            </a:r>
            <a:r>
              <a:rPr lang="tr-TR" sz="2400" b="1" dirty="0" err="1">
                <a:solidFill>
                  <a:srgbClr val="FFC000"/>
                </a:solidFill>
              </a:rPr>
              <a:t>Efrumiye</a:t>
            </a:r>
            <a:r>
              <a:rPr lang="tr-TR" sz="2400" b="1" dirty="0">
                <a:solidFill>
                  <a:srgbClr val="FFC000"/>
                </a:solidFill>
              </a:rPr>
              <a:t> Banu, gözü kara bir savaşçıdır, savaş meydanına her zaman en önde atılmıştır. Cesaretiyle erkekleri de kendine hayran bırakmıştır. Bir bölümde </a:t>
            </a:r>
            <a:r>
              <a:rPr lang="tr-TR" sz="2400" b="1" dirty="0" err="1">
                <a:solidFill>
                  <a:srgbClr val="FFC000"/>
                </a:solidFill>
              </a:rPr>
              <a:t>Efrumiye</a:t>
            </a:r>
            <a:r>
              <a:rPr lang="tr-TR" sz="2400" b="1" dirty="0">
                <a:solidFill>
                  <a:srgbClr val="FFC000"/>
                </a:solidFill>
              </a:rPr>
              <a:t> dövüşüp rakibini er meydanında yener ve sonra eşinin yanına gidip onunla savaşa katılır. </a:t>
            </a:r>
            <a:r>
              <a:rPr lang="tr-TR" sz="2400" b="1" dirty="0" err="1">
                <a:solidFill>
                  <a:srgbClr val="FFC000"/>
                </a:solidFill>
              </a:rPr>
              <a:t>Efrumiye’nin</a:t>
            </a:r>
            <a:r>
              <a:rPr lang="tr-TR" sz="2400" b="1" dirty="0">
                <a:solidFill>
                  <a:srgbClr val="FFC000"/>
                </a:solidFill>
              </a:rPr>
              <a:t> bu yeteneklerine şahit olan düşman beylerinden biri Şah </a:t>
            </a:r>
            <a:r>
              <a:rPr lang="tr-TR" sz="2400" b="1" dirty="0" err="1">
                <a:solidFill>
                  <a:srgbClr val="FFC000"/>
                </a:solidFill>
              </a:rPr>
              <a:t>Şattat’a</a:t>
            </a:r>
            <a:r>
              <a:rPr lang="tr-TR" sz="2400" b="1" dirty="0">
                <a:solidFill>
                  <a:srgbClr val="FFC000"/>
                </a:solidFill>
              </a:rPr>
              <a:t> giderek şunları ifade eder: “Sana lanet olsun. Bunun gibi bir kız meydana getirip âlemi harap ettirdin.” (s. 334)</a:t>
            </a:r>
          </a:p>
        </p:txBody>
      </p:sp>
    </p:spTree>
    <p:extLst>
      <p:ext uri="{BB962C8B-B14F-4D97-AF65-F5344CB8AC3E}">
        <p14:creationId xmlns:p14="http://schemas.microsoft.com/office/powerpoint/2010/main" val="24917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1551" y="647199"/>
            <a:ext cx="8946541" cy="4195481"/>
          </a:xfrm>
        </p:spPr>
        <p:txBody>
          <a:bodyPr>
            <a:normAutofit/>
          </a:bodyPr>
          <a:lstStyle/>
          <a:p>
            <a:pPr algn="just">
              <a:lnSpc>
                <a:spcPct val="150000"/>
              </a:lnSpc>
            </a:pPr>
            <a:r>
              <a:rPr lang="tr-TR" sz="2400" b="1" dirty="0">
                <a:solidFill>
                  <a:srgbClr val="FFC000"/>
                </a:solidFill>
              </a:rPr>
              <a:t>Destanda düşmana karşı bir kahraman olarak savaşan </a:t>
            </a:r>
            <a:r>
              <a:rPr lang="tr-TR" sz="2400" b="1" dirty="0" err="1">
                <a:solidFill>
                  <a:srgbClr val="FFC000"/>
                </a:solidFill>
              </a:rPr>
              <a:t>Efrumiye’yi</a:t>
            </a:r>
            <a:r>
              <a:rPr lang="tr-TR" sz="2400" b="1" dirty="0">
                <a:solidFill>
                  <a:srgbClr val="FFC000"/>
                </a:solidFill>
              </a:rPr>
              <a:t> “er </a:t>
            </a:r>
            <a:r>
              <a:rPr lang="tr-TR" sz="2400" b="1" dirty="0" err="1">
                <a:solidFill>
                  <a:srgbClr val="FFC000"/>
                </a:solidFill>
              </a:rPr>
              <a:t>meydanı”nda</a:t>
            </a:r>
            <a:r>
              <a:rPr lang="tr-TR" sz="2400" b="1" dirty="0">
                <a:solidFill>
                  <a:srgbClr val="FFC000"/>
                </a:solidFill>
              </a:rPr>
              <a:t> birçok kez görmekteyiz. </a:t>
            </a:r>
            <a:r>
              <a:rPr lang="tr-TR" sz="2400" b="1" dirty="0" err="1">
                <a:solidFill>
                  <a:srgbClr val="FFC000"/>
                </a:solidFill>
              </a:rPr>
              <a:t>Efrumiye</a:t>
            </a:r>
            <a:r>
              <a:rPr lang="tr-TR" sz="2400" b="1" dirty="0">
                <a:solidFill>
                  <a:srgbClr val="FFC000"/>
                </a:solidFill>
              </a:rPr>
              <a:t> düşman karşısına (</a:t>
            </a:r>
            <a:r>
              <a:rPr lang="tr-TR" sz="2400" b="1" dirty="0" err="1">
                <a:solidFill>
                  <a:srgbClr val="FFC000"/>
                </a:solidFill>
              </a:rPr>
              <a:t>Artuhi</a:t>
            </a:r>
            <a:r>
              <a:rPr lang="tr-TR" sz="2400" b="1" dirty="0">
                <a:solidFill>
                  <a:srgbClr val="FFC000"/>
                </a:solidFill>
              </a:rPr>
              <a:t> ve Dânişmend Gazi yanında iken) çıkarak düello için er ister. Düşmandan “</a:t>
            </a:r>
            <a:r>
              <a:rPr lang="tr-TR" sz="2400" b="1" dirty="0" err="1">
                <a:solidFill>
                  <a:srgbClr val="FFC000"/>
                </a:solidFill>
              </a:rPr>
              <a:t>Bimgaz</a:t>
            </a:r>
            <a:r>
              <a:rPr lang="tr-TR" sz="2400" b="1" dirty="0">
                <a:solidFill>
                  <a:srgbClr val="FFC000"/>
                </a:solidFill>
              </a:rPr>
              <a:t>” dedikleri kişi ile meydan dövüşü(düello) yaparak onun başını keser. </a:t>
            </a:r>
          </a:p>
        </p:txBody>
      </p:sp>
    </p:spTree>
    <p:extLst>
      <p:ext uri="{BB962C8B-B14F-4D97-AF65-F5344CB8AC3E}">
        <p14:creationId xmlns:p14="http://schemas.microsoft.com/office/powerpoint/2010/main" val="261369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03520" y="559477"/>
            <a:ext cx="6238572" cy="5475563"/>
          </a:xfrm>
        </p:spPr>
        <p:txBody>
          <a:bodyPr anchor="ctr">
            <a:noAutofit/>
          </a:bodyPr>
          <a:lstStyle/>
          <a:p>
            <a:r>
              <a:rPr lang="tr-TR" sz="2400" b="1" dirty="0"/>
              <a:t>Destanlar, Fuat Köprülü’nün de ifade ettiği gibi; “</a:t>
            </a:r>
            <a:r>
              <a:rPr lang="tr-TR" sz="2400" b="1" i="1" dirty="0"/>
              <a:t>bir milletin, maneviyatından, ruhundan, tarihî ve bediî varlığından kendi kendine doğmuş “</a:t>
            </a:r>
            <a:r>
              <a:rPr lang="tr-TR" sz="2400" b="1" i="1" dirty="0" err="1"/>
              <a:t>ma’şerî</a:t>
            </a:r>
            <a:r>
              <a:rPr lang="tr-TR" sz="2400" b="1" i="1" dirty="0"/>
              <a:t>” verimleridir</a:t>
            </a:r>
            <a:r>
              <a:rPr lang="tr-TR" sz="2400" b="1" dirty="0"/>
              <a:t>.” Bu metinler toplumun sanat ve edebiyat hazinelerinin sergilendiği; “</a:t>
            </a:r>
            <a:r>
              <a:rPr lang="tr-TR" sz="2400" b="1" i="1" dirty="0"/>
              <a:t>millî şuur ve millî </a:t>
            </a:r>
            <a:r>
              <a:rPr lang="tr-TR" sz="2400" b="1" i="1" dirty="0" err="1"/>
              <a:t>hafızası</a:t>
            </a:r>
            <a:r>
              <a:rPr lang="tr-TR" sz="2400" b="1" dirty="0" err="1"/>
              <a:t>”nın</a:t>
            </a:r>
            <a:r>
              <a:rPr lang="tr-TR" sz="2400" b="1" dirty="0"/>
              <a:t> bir mirası olarak değerlendirilmelidir.</a:t>
            </a:r>
          </a:p>
          <a:p>
            <a:r>
              <a:rPr lang="tr-TR" sz="2400" b="1" dirty="0"/>
              <a:t>Destanlar “</a:t>
            </a:r>
            <a:r>
              <a:rPr lang="tr-TR" sz="2400" b="1" i="1" dirty="0"/>
              <a:t>eski gelenekleri, görenekleri, geçmiş ataların dünya görüşlerini tıpkı ayna gibi aksettirirler</a:t>
            </a:r>
            <a:r>
              <a:rPr lang="tr-TR" sz="2400" b="1" dirty="0"/>
              <a:t>” çünkü H. Nihal Atsız’ın ifade ettiği gibi destanların; “</a:t>
            </a:r>
            <a:r>
              <a:rPr lang="tr-TR" sz="2400" b="1" i="1" dirty="0"/>
              <a:t>esas fikirleri, esas unsurları teşekkül ettiği asra aittir</a:t>
            </a:r>
            <a:r>
              <a:rPr lang="tr-TR" sz="2400" b="1" dirty="0"/>
              <a:t>.” </a:t>
            </a:r>
          </a:p>
        </p:txBody>
      </p:sp>
      <p:pic>
        <p:nvPicPr>
          <p:cNvPr id="4" name="Resim 3">
            <a:extLst>
              <a:ext uri="{FF2B5EF4-FFF2-40B4-BE49-F238E27FC236}">
                <a16:creationId xmlns:a16="http://schemas.microsoft.com/office/drawing/2014/main" id="{F693C09D-E462-4332-03C8-0BFCFA5B5556}"/>
              </a:ext>
            </a:extLst>
          </p:cNvPr>
          <p:cNvPicPr>
            <a:picLocks noChangeAspect="1"/>
          </p:cNvPicPr>
          <p:nvPr/>
        </p:nvPicPr>
        <p:blipFill>
          <a:blip r:embed="rId2"/>
          <a:stretch>
            <a:fillRect/>
          </a:stretch>
        </p:blipFill>
        <p:spPr>
          <a:xfrm>
            <a:off x="649908" y="706224"/>
            <a:ext cx="3761416" cy="5182068"/>
          </a:xfrm>
          <a:prstGeom prst="rect">
            <a:avLst/>
          </a:prstGeom>
        </p:spPr>
      </p:pic>
    </p:spTree>
    <p:extLst>
      <p:ext uri="{BB962C8B-B14F-4D97-AF65-F5344CB8AC3E}">
        <p14:creationId xmlns:p14="http://schemas.microsoft.com/office/powerpoint/2010/main" val="192966804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0482" y="469778"/>
            <a:ext cx="9419112" cy="5071213"/>
          </a:xfrm>
        </p:spPr>
        <p:txBody>
          <a:bodyPr>
            <a:noAutofit/>
          </a:bodyPr>
          <a:lstStyle/>
          <a:p>
            <a:pPr algn="just"/>
            <a:r>
              <a:rPr lang="tr-TR" sz="2400" b="1" dirty="0" err="1">
                <a:solidFill>
                  <a:srgbClr val="FFC000"/>
                </a:solidFill>
              </a:rPr>
              <a:t>Efrumiye</a:t>
            </a:r>
            <a:r>
              <a:rPr lang="tr-TR" sz="2400" b="1" dirty="0">
                <a:solidFill>
                  <a:srgbClr val="FFC000"/>
                </a:solidFill>
              </a:rPr>
              <a:t>, nöbet bekler, sevdiği için gözyaşı döker, endişelenir, nöbeti sırasında gece düşmana karşı tek başına cesurca ve kurnazca savaşan bir kadın kahramandır. Sevdiği, evleneceği kişi </a:t>
            </a:r>
            <a:r>
              <a:rPr lang="tr-TR" sz="2400" b="1" dirty="0" err="1">
                <a:solidFill>
                  <a:srgbClr val="FFC000"/>
                </a:solidFill>
              </a:rPr>
              <a:t>Artuhi’yi</a:t>
            </a:r>
            <a:r>
              <a:rPr lang="tr-TR" sz="2400" b="1" dirty="0">
                <a:solidFill>
                  <a:srgbClr val="FFC000"/>
                </a:solidFill>
              </a:rPr>
              <a:t> ölümden kurtaran, yaralanmış </a:t>
            </a:r>
            <a:r>
              <a:rPr lang="tr-TR" sz="2400" b="1" dirty="0" err="1">
                <a:solidFill>
                  <a:srgbClr val="FFC000"/>
                </a:solidFill>
              </a:rPr>
              <a:t>Artuhi’yi</a:t>
            </a:r>
            <a:r>
              <a:rPr lang="tr-TR" sz="2400" b="1" dirty="0">
                <a:solidFill>
                  <a:srgbClr val="FFC000"/>
                </a:solidFill>
              </a:rPr>
              <a:t> koruyan ve ona zarar gelmesini engelleyendir. </a:t>
            </a:r>
            <a:r>
              <a:rPr lang="tr-TR" sz="2400" b="1" i="1" dirty="0">
                <a:solidFill>
                  <a:srgbClr val="FF0000"/>
                </a:solidFill>
              </a:rPr>
              <a:t>Cesurca düşmanın ordugâhına gece yarısı gizlice girip düşmanı etkisiz hale getiren, esirleri kurtaran zeki bir kadın savaşçıdır. Bu olay, destanın bir özelliğini daha ortaya çıkarmaktadır. Bu da hadiselerin kadının bakış açısından görülmesidir. Zorluklara çözüm üreten, üstesinden gelen bir kadın kahramandır.</a:t>
            </a:r>
            <a:r>
              <a:rPr lang="tr-TR" sz="2400" b="1" dirty="0">
                <a:solidFill>
                  <a:srgbClr val="FF0000"/>
                </a:solidFill>
              </a:rPr>
              <a:t> </a:t>
            </a:r>
            <a:endParaRPr lang="tr-TR" sz="2400" b="1" dirty="0">
              <a:solidFill>
                <a:srgbClr val="FFC000"/>
              </a:solidFill>
            </a:endParaRPr>
          </a:p>
        </p:txBody>
      </p:sp>
    </p:spTree>
    <p:extLst>
      <p:ext uri="{BB962C8B-B14F-4D97-AF65-F5344CB8AC3E}">
        <p14:creationId xmlns:p14="http://schemas.microsoft.com/office/powerpoint/2010/main" val="38567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6960" y="857278"/>
            <a:ext cx="8946541" cy="4195481"/>
          </a:xfrm>
        </p:spPr>
        <p:txBody>
          <a:bodyPr>
            <a:noAutofit/>
          </a:bodyPr>
          <a:lstStyle/>
          <a:p>
            <a:pPr algn="just"/>
            <a:r>
              <a:rPr lang="tr-TR" sz="2400" b="1" dirty="0" err="1">
                <a:solidFill>
                  <a:srgbClr val="FFC000"/>
                </a:solidFill>
              </a:rPr>
              <a:t>Efrumiye</a:t>
            </a:r>
            <a:r>
              <a:rPr lang="tr-TR" sz="2400" b="1" dirty="0">
                <a:solidFill>
                  <a:srgbClr val="FFC000"/>
                </a:solidFill>
              </a:rPr>
              <a:t>, </a:t>
            </a:r>
            <a:r>
              <a:rPr lang="tr-TR" sz="2400" b="1" dirty="0" err="1">
                <a:solidFill>
                  <a:srgbClr val="FFC000"/>
                </a:solidFill>
              </a:rPr>
              <a:t>Artuhi’nin</a:t>
            </a:r>
            <a:r>
              <a:rPr lang="tr-TR" sz="2400" b="1" dirty="0">
                <a:solidFill>
                  <a:srgbClr val="FFC000"/>
                </a:solidFill>
              </a:rPr>
              <a:t> hasretle eşi olmayı bekler, günlerce aylarca savaşırlar, </a:t>
            </a:r>
            <a:r>
              <a:rPr lang="tr-TR" sz="2400" b="1" dirty="0" err="1">
                <a:solidFill>
                  <a:srgbClr val="FFC000"/>
                </a:solidFill>
              </a:rPr>
              <a:t>Artuhi</a:t>
            </a:r>
            <a:r>
              <a:rPr lang="tr-TR" sz="2400" b="1" dirty="0">
                <a:solidFill>
                  <a:srgbClr val="FFC000"/>
                </a:solidFill>
              </a:rPr>
              <a:t> ile sonunda düğünleri olur ve evlenirler. Destanda düğüne ve evliliğe geniş yer verilmesi Türk kültüründe evlilik kurumunun önemini göstermesi açısından önemlidir. Bu geleneği ve anlatıyı eski Türk destanlarından itibaren görmemiz, Türkler için aile kurmanın ne kadar önemli olduğunu da yansıtmaktadır. Evlilik hayatı müşterek yaşamanın yanında soyun devamını sağlayan bir kurumdur. Türk töresinde bu konu hassas olduğu için kurum olarak evlilik, toplumun geleceğini teminat altına alma işlevi görmektedir. </a:t>
            </a:r>
          </a:p>
        </p:txBody>
      </p:sp>
    </p:spTree>
    <p:extLst>
      <p:ext uri="{BB962C8B-B14F-4D97-AF65-F5344CB8AC3E}">
        <p14:creationId xmlns:p14="http://schemas.microsoft.com/office/powerpoint/2010/main" val="253392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2494" y="797324"/>
            <a:ext cx="9499049" cy="5221339"/>
          </a:xfrm>
        </p:spPr>
        <p:txBody>
          <a:bodyPr>
            <a:noAutofit/>
          </a:bodyPr>
          <a:lstStyle/>
          <a:p>
            <a:pPr algn="just"/>
            <a:r>
              <a:rPr lang="tr-TR" sz="2400" b="1" dirty="0">
                <a:solidFill>
                  <a:srgbClr val="FFC000"/>
                </a:solidFill>
              </a:rPr>
              <a:t>Bu gibi Türk destanlarında üzerinde en çok durulan konulardan biri kahramanın evlenmesidir ve bu hikâyenin doruk noktasını oluşturur. Çünkü </a:t>
            </a:r>
            <a:r>
              <a:rPr lang="tr-TR" sz="2400" b="1" dirty="0">
                <a:solidFill>
                  <a:srgbClr val="FF0000"/>
                </a:solidFill>
              </a:rPr>
              <a:t>evlenmek soyun devamı için önemlidir. Bu noktada kadının rolü ve değeri çok yüksektir. Kadın ailenin kök salmasını sağlayacaktır. “Boy vermek” onun sayesinde gerçekleşecektir.</a:t>
            </a:r>
            <a:r>
              <a:rPr lang="tr-TR" sz="2400" b="1" dirty="0">
                <a:solidFill>
                  <a:srgbClr val="FFC000"/>
                </a:solidFill>
              </a:rPr>
              <a:t> Bu nedenle düğün, evlenme önemlidir, bunu önemli kılan unsur kadının anaç olmasıdır. </a:t>
            </a:r>
            <a:r>
              <a:rPr lang="tr-TR" sz="2400" b="1" dirty="0">
                <a:solidFill>
                  <a:srgbClr val="FF0000"/>
                </a:solidFill>
              </a:rPr>
              <a:t>Çünkü doğacak çocuklar ölenin yerini alır. Buna bağlı olarak konar-göçer kültürde kadında aranılan diğer özellik çocuk doğurma kabiliyetidir. Buradan hareketle, bu dönemde kadından beklenen kahramanlık rolünün yanında annelik rolünün de olduğunu destandan açıkça çıkarmaktayız.</a:t>
            </a:r>
            <a:r>
              <a:rPr lang="tr-TR" sz="2400" b="1" dirty="0">
                <a:solidFill>
                  <a:srgbClr val="FFC000"/>
                </a:solidFill>
              </a:rPr>
              <a:t> </a:t>
            </a:r>
          </a:p>
        </p:txBody>
      </p:sp>
    </p:spTree>
    <p:extLst>
      <p:ext uri="{BB962C8B-B14F-4D97-AF65-F5344CB8AC3E}">
        <p14:creationId xmlns:p14="http://schemas.microsoft.com/office/powerpoint/2010/main" val="28683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4255" y="647199"/>
            <a:ext cx="9268987" cy="5371464"/>
          </a:xfrm>
        </p:spPr>
        <p:txBody>
          <a:bodyPr>
            <a:normAutofit/>
          </a:bodyPr>
          <a:lstStyle/>
          <a:p>
            <a:pPr algn="just">
              <a:lnSpc>
                <a:spcPct val="150000"/>
              </a:lnSpc>
            </a:pPr>
            <a:r>
              <a:rPr lang="tr-TR" sz="2400" b="1" dirty="0" err="1">
                <a:solidFill>
                  <a:srgbClr val="FFC000"/>
                </a:solidFill>
              </a:rPr>
              <a:t>Efrumiye</a:t>
            </a:r>
            <a:r>
              <a:rPr lang="tr-TR" sz="2400" b="1" dirty="0">
                <a:solidFill>
                  <a:srgbClr val="FFC000"/>
                </a:solidFill>
              </a:rPr>
              <a:t> de başkahraman Dânişmend </a:t>
            </a:r>
            <a:r>
              <a:rPr lang="tr-TR" sz="2400" b="1" dirty="0">
                <a:solidFill>
                  <a:srgbClr val="FF0000"/>
                </a:solidFill>
              </a:rPr>
              <a:t>Gazi</a:t>
            </a:r>
            <a:r>
              <a:rPr lang="tr-TR" sz="2400" b="1" dirty="0">
                <a:solidFill>
                  <a:srgbClr val="FFC000"/>
                </a:solidFill>
              </a:rPr>
              <a:t> gibi zikir ile meşgul olan ibadete önem veren biridir. Namaz kılar, bu durum da Türk toplumunda </a:t>
            </a:r>
            <a:r>
              <a:rPr lang="tr-TR" sz="2400" b="1" i="1" dirty="0">
                <a:solidFill>
                  <a:srgbClr val="FF0000"/>
                </a:solidFill>
              </a:rPr>
              <a:t>eş, evlilik, ilim ve savaş dışında dinine ve imanına bağlı bir kadın olmanın beklendiğini göstermektedir. Dua eder, imanı güçlü biridir, her zaman </a:t>
            </a:r>
            <a:r>
              <a:rPr lang="tr-TR" sz="2400" b="1" i="1" dirty="0" err="1">
                <a:solidFill>
                  <a:srgbClr val="FF0000"/>
                </a:solidFill>
              </a:rPr>
              <a:t>ümitvar</a:t>
            </a:r>
            <a:r>
              <a:rPr lang="tr-TR" sz="2400" b="1" i="1" dirty="0">
                <a:solidFill>
                  <a:srgbClr val="FF0000"/>
                </a:solidFill>
              </a:rPr>
              <a:t> olur ve galip geleceklerine inanan mücadeleci bir ruha sahiptir.</a:t>
            </a:r>
          </a:p>
        </p:txBody>
      </p:sp>
    </p:spTree>
    <p:extLst>
      <p:ext uri="{BB962C8B-B14F-4D97-AF65-F5344CB8AC3E}">
        <p14:creationId xmlns:p14="http://schemas.microsoft.com/office/powerpoint/2010/main" val="3246224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423082"/>
            <a:ext cx="8946541" cy="5825318"/>
          </a:xfrm>
        </p:spPr>
        <p:txBody>
          <a:bodyPr>
            <a:normAutofit lnSpcReduction="10000"/>
          </a:bodyPr>
          <a:lstStyle/>
          <a:p>
            <a:pPr algn="just"/>
            <a:r>
              <a:rPr lang="tr-TR" sz="2400" b="1" dirty="0">
                <a:solidFill>
                  <a:srgbClr val="FFC000"/>
                </a:solidFill>
              </a:rPr>
              <a:t>Destanda Çankırı’nın fetihten sonra buraya imam ve kadı tayin edildiğini okuyoruz. Ancak imam ve kadıya rağmen halkın birçok konuda Kara </a:t>
            </a:r>
            <a:r>
              <a:rPr lang="tr-TR" sz="2400" b="1" dirty="0" err="1">
                <a:solidFill>
                  <a:srgbClr val="FFC000"/>
                </a:solidFill>
              </a:rPr>
              <a:t>Tigin</a:t>
            </a:r>
            <a:r>
              <a:rPr lang="tr-TR" sz="2400" b="1" dirty="0">
                <a:solidFill>
                  <a:srgbClr val="FFC000"/>
                </a:solidFill>
              </a:rPr>
              <a:t> ve Meryem Hatun’a danıştığı destanda belirtilmektedir. Bu durum eşiyle birlikte hem de ismiyle anılan </a:t>
            </a:r>
            <a:r>
              <a:rPr lang="tr-TR" sz="2400" b="1" dirty="0">
                <a:solidFill>
                  <a:srgbClr val="FF0000"/>
                </a:solidFill>
              </a:rPr>
              <a:t>bir bilge role sahip kadın kahramanı da göstermektedir. Hem eş olan hem de bilgili bir danışman olan Türk kültüründeki kadın gözlemliyoruz. </a:t>
            </a:r>
            <a:r>
              <a:rPr lang="tr-TR" sz="2400" b="1" dirty="0">
                <a:solidFill>
                  <a:srgbClr val="FFC000"/>
                </a:solidFill>
              </a:rPr>
              <a:t>Bunun ilahi bir destekle olduğunu destandan öğrenmekteyiz. Meryem Hatun rüyasında Peygamber Hz. Muhammed’in elinden içtiği kadehteki içecek ile bütün ilimlere vakıf olmuştur. Bu şekilde </a:t>
            </a:r>
            <a:r>
              <a:rPr lang="tr-TR" sz="2400" b="1" dirty="0">
                <a:solidFill>
                  <a:schemeClr val="bg2">
                    <a:lumMod val="20000"/>
                    <a:lumOff val="80000"/>
                  </a:schemeClr>
                </a:solidFill>
              </a:rPr>
              <a:t>Çankırı halkı her derdinde bu Bilge Hatun’a danışmaya başlamıştır. Anlaşılan o ki Anadolu’da savaş meydanında, evde ve ilim meclisinde de erkek kadar kadının da yerinin olduğunu ve bu konuda hiçbir yadırgamanın olmadığı dini motiflerle aktarılmaktadır.</a:t>
            </a:r>
          </a:p>
        </p:txBody>
      </p:sp>
    </p:spTree>
    <p:extLst>
      <p:ext uri="{BB962C8B-B14F-4D97-AF65-F5344CB8AC3E}">
        <p14:creationId xmlns:p14="http://schemas.microsoft.com/office/powerpoint/2010/main" val="64736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586854"/>
            <a:ext cx="9541942" cy="4708477"/>
          </a:xfrm>
        </p:spPr>
        <p:txBody>
          <a:bodyPr>
            <a:normAutofit/>
          </a:bodyPr>
          <a:lstStyle/>
          <a:p>
            <a:pPr algn="just"/>
            <a:r>
              <a:rPr lang="tr-TR" sz="2400" b="1" dirty="0">
                <a:solidFill>
                  <a:srgbClr val="FFFF00"/>
                </a:solidFill>
              </a:rPr>
              <a:t>Yine bir savaş öncesi er meydanına </a:t>
            </a:r>
            <a:r>
              <a:rPr lang="tr-TR" sz="2400" b="1" dirty="0" err="1">
                <a:solidFill>
                  <a:srgbClr val="FFFF00"/>
                </a:solidFill>
              </a:rPr>
              <a:t>Efrumiye</a:t>
            </a:r>
            <a:r>
              <a:rPr lang="tr-TR" sz="2400" b="1" dirty="0">
                <a:solidFill>
                  <a:srgbClr val="FFFF00"/>
                </a:solidFill>
              </a:rPr>
              <a:t> çıkar ve kendisini şöyle tanıtır: “</a:t>
            </a:r>
            <a:r>
              <a:rPr lang="tr-TR" sz="2400" b="1" dirty="0" err="1">
                <a:solidFill>
                  <a:srgbClr val="FF0000"/>
                </a:solidFill>
              </a:rPr>
              <a:t>Efrumiye</a:t>
            </a:r>
            <a:r>
              <a:rPr lang="tr-TR" sz="2400" b="1" dirty="0">
                <a:solidFill>
                  <a:srgbClr val="FF0000"/>
                </a:solidFill>
              </a:rPr>
              <a:t> benim. Şah </a:t>
            </a:r>
            <a:r>
              <a:rPr lang="tr-TR" sz="2400" b="1" dirty="0" err="1">
                <a:solidFill>
                  <a:srgbClr val="FF0000"/>
                </a:solidFill>
              </a:rPr>
              <a:t>Şattat’ın</a:t>
            </a:r>
            <a:r>
              <a:rPr lang="tr-TR" sz="2400" b="1" dirty="0">
                <a:solidFill>
                  <a:srgbClr val="FF0000"/>
                </a:solidFill>
              </a:rPr>
              <a:t> kızı. Melik </a:t>
            </a:r>
            <a:r>
              <a:rPr lang="tr-TR" sz="2400" b="1" dirty="0" err="1">
                <a:solidFill>
                  <a:srgbClr val="FF0000"/>
                </a:solidFill>
              </a:rPr>
              <a:t>Dânişmend’in</a:t>
            </a:r>
            <a:r>
              <a:rPr lang="tr-TR" sz="2400" b="1" dirty="0">
                <a:solidFill>
                  <a:srgbClr val="FF0000"/>
                </a:solidFill>
              </a:rPr>
              <a:t> cariyesi, Muhammed dininin yolunda olanların ayağının toprağı, kâfirlerin düşmanı</a:t>
            </a:r>
            <a:r>
              <a:rPr lang="tr-TR" sz="2400" b="1" dirty="0">
                <a:solidFill>
                  <a:srgbClr val="FFFF00"/>
                </a:solidFill>
              </a:rPr>
              <a:t>.” Burada, dikkat çeken hususlar kendini tanımlarken soya vurgu yaparak babasını, dine vurgu yaparak Peygamberini, kimin hizmetinde olduğunu belirterek Dânişmend Gazi’yi vurgulamıştır. Burada eşinin ismini zikretmemesi ya saygısından ya da onun O’nun ismini zikrederek küçük düşmesini istemediğinden kaynaklanmış olabilir.</a:t>
            </a:r>
          </a:p>
        </p:txBody>
      </p:sp>
    </p:spTree>
    <p:extLst>
      <p:ext uri="{BB962C8B-B14F-4D97-AF65-F5344CB8AC3E}">
        <p14:creationId xmlns:p14="http://schemas.microsoft.com/office/powerpoint/2010/main" val="99143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655094"/>
            <a:ext cx="8946541" cy="5593306"/>
          </a:xfrm>
        </p:spPr>
        <p:txBody>
          <a:bodyPr>
            <a:normAutofit/>
          </a:bodyPr>
          <a:lstStyle/>
          <a:p>
            <a:pPr algn="just"/>
            <a:r>
              <a:rPr lang="tr-TR" sz="2400" b="1" dirty="0" err="1">
                <a:solidFill>
                  <a:srgbClr val="FFFF00"/>
                </a:solidFill>
              </a:rPr>
              <a:t>Efrumiye</a:t>
            </a:r>
            <a:r>
              <a:rPr lang="tr-TR" sz="2400" b="1" dirty="0">
                <a:solidFill>
                  <a:srgbClr val="FFFF00"/>
                </a:solidFill>
              </a:rPr>
              <a:t> çeşitli savaş taktiklerini ve tekniklerini bilen maharetli bir kadın savaşçıdır. Melik Dânişmend Gazi destanının son bölümünde çetin savaşlarda </a:t>
            </a:r>
            <a:r>
              <a:rPr lang="tr-TR" sz="2400" b="1" dirty="0" err="1">
                <a:solidFill>
                  <a:srgbClr val="FFFF00"/>
                </a:solidFill>
              </a:rPr>
              <a:t>Artuhi</a:t>
            </a:r>
            <a:r>
              <a:rPr lang="tr-TR" sz="2400" b="1" dirty="0">
                <a:solidFill>
                  <a:srgbClr val="FFFF00"/>
                </a:solidFill>
              </a:rPr>
              <a:t> ve </a:t>
            </a:r>
            <a:r>
              <a:rPr lang="tr-TR" sz="2400" b="1" dirty="0" err="1">
                <a:solidFill>
                  <a:srgbClr val="FFFF00"/>
                </a:solidFill>
              </a:rPr>
              <a:t>Efrumiye</a:t>
            </a:r>
            <a:r>
              <a:rPr lang="tr-TR" sz="2400" b="1" dirty="0">
                <a:solidFill>
                  <a:srgbClr val="FFFF00"/>
                </a:solidFill>
              </a:rPr>
              <a:t> birçok yerinden yaralanır. Aynı zamanda Efrumiye hamiledir. </a:t>
            </a:r>
            <a:r>
              <a:rPr lang="tr-TR" sz="2400" b="1" dirty="0">
                <a:solidFill>
                  <a:srgbClr val="FF0000"/>
                </a:solidFill>
              </a:rPr>
              <a:t>Hamile iken savaştan geri durmayan Alp-Kadın tipini burada görmekteyiz. Destanda </a:t>
            </a:r>
            <a:r>
              <a:rPr lang="tr-TR" sz="2400" b="1" dirty="0" err="1">
                <a:solidFill>
                  <a:srgbClr val="FF0000"/>
                </a:solidFill>
              </a:rPr>
              <a:t>Efrumiye’nin</a:t>
            </a:r>
            <a:r>
              <a:rPr lang="tr-TR" sz="2400" b="1" dirty="0">
                <a:solidFill>
                  <a:srgbClr val="FF0000"/>
                </a:solidFill>
              </a:rPr>
              <a:t> at üstünde erkeklerle birlikte karşılaştığı düşmanlarla savaşması o kadar vazgeçilmezdir ki hamileliği bile buna engel olamamıştır</a:t>
            </a:r>
            <a:r>
              <a:rPr lang="tr-TR" sz="2400" b="1" dirty="0">
                <a:solidFill>
                  <a:srgbClr val="FFFF00"/>
                </a:solidFill>
              </a:rPr>
              <a:t>. Ancak bu durum karşısında Dânişmend Gazi hem hamile hem yaralı olan </a:t>
            </a:r>
            <a:r>
              <a:rPr lang="tr-TR" sz="2400" b="1" dirty="0" err="1">
                <a:solidFill>
                  <a:srgbClr val="FFFF00"/>
                </a:solidFill>
              </a:rPr>
              <a:t>Efrumiye’yi</a:t>
            </a:r>
            <a:r>
              <a:rPr lang="tr-TR" sz="2400" b="1" dirty="0">
                <a:solidFill>
                  <a:srgbClr val="FFFF00"/>
                </a:solidFill>
              </a:rPr>
              <a:t> ve yaralı olan eşi </a:t>
            </a:r>
            <a:r>
              <a:rPr lang="tr-TR" sz="2400" b="1" dirty="0" err="1">
                <a:solidFill>
                  <a:srgbClr val="FFFF00"/>
                </a:solidFill>
              </a:rPr>
              <a:t>Artuhi’yi</a:t>
            </a:r>
            <a:r>
              <a:rPr lang="tr-TR" sz="2400" b="1" dirty="0">
                <a:solidFill>
                  <a:srgbClr val="FFFF00"/>
                </a:solidFill>
              </a:rPr>
              <a:t> tedavileri için Tokat kalesine çekilmelerini emreder. </a:t>
            </a:r>
          </a:p>
        </p:txBody>
      </p:sp>
    </p:spTree>
    <p:extLst>
      <p:ext uri="{BB962C8B-B14F-4D97-AF65-F5344CB8AC3E}">
        <p14:creationId xmlns:p14="http://schemas.microsoft.com/office/powerpoint/2010/main" val="157151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900752"/>
            <a:ext cx="8946541" cy="5347647"/>
          </a:xfrm>
        </p:spPr>
        <p:txBody>
          <a:bodyPr>
            <a:normAutofit/>
          </a:bodyPr>
          <a:lstStyle/>
          <a:p>
            <a:pPr algn="just"/>
            <a:r>
              <a:rPr lang="tr-TR" sz="2400" b="1" dirty="0">
                <a:solidFill>
                  <a:srgbClr val="FFC000"/>
                </a:solidFill>
              </a:rPr>
              <a:t>Kendisi sefere devam eden Dânişmend Gazi de Canik, Trabzon taraflarının fethi için hareket eder. </a:t>
            </a:r>
            <a:r>
              <a:rPr lang="tr-TR" sz="2400" b="1" dirty="0" err="1">
                <a:solidFill>
                  <a:srgbClr val="FFC000"/>
                </a:solidFill>
              </a:rPr>
              <a:t>Efrumiye</a:t>
            </a:r>
            <a:r>
              <a:rPr lang="tr-TR" sz="2400" b="1" dirty="0">
                <a:solidFill>
                  <a:srgbClr val="FFC000"/>
                </a:solidFill>
              </a:rPr>
              <a:t> ve eşi bu ayrılığı üzülür ve ağlarlar. Destanın kahramanları bu olayla yollarını ayırır. Helalleşip vedalaşırlar. Dönerler Tokat kalesine, Dânişmend Gazi ise düşmanları tarafından pusuya düşürülür. Cesurca savaşan </a:t>
            </a:r>
            <a:r>
              <a:rPr lang="tr-TR" sz="2400" b="1" dirty="0">
                <a:solidFill>
                  <a:srgbClr val="FF0000"/>
                </a:solidFill>
              </a:rPr>
              <a:t>Dânişmend Gazi yaralanır, yaralarına rağmen mücadele eder. On yerinden yaralanır. Güçten düşer, sonunda göğsünden ok yer. Sonrasında şehit olur. </a:t>
            </a:r>
            <a:r>
              <a:rPr lang="tr-TR" sz="2400" b="1" dirty="0">
                <a:solidFill>
                  <a:srgbClr val="FFC000"/>
                </a:solidFill>
              </a:rPr>
              <a:t>Destan sona ererken </a:t>
            </a:r>
            <a:r>
              <a:rPr lang="tr-TR" sz="2400" b="1" dirty="0" err="1">
                <a:solidFill>
                  <a:srgbClr val="FF0000"/>
                </a:solidFill>
              </a:rPr>
              <a:t>Efrumiye</a:t>
            </a:r>
            <a:r>
              <a:rPr lang="tr-TR" sz="2400" b="1" dirty="0">
                <a:solidFill>
                  <a:srgbClr val="FF0000"/>
                </a:solidFill>
              </a:rPr>
              <a:t> O’nun şehit olduğunu duyunca çok üzülür ve ağlar. Ayrılık ve şehitlik gibi bu durumlarda </a:t>
            </a:r>
            <a:r>
              <a:rPr lang="tr-TR" sz="2400" b="1" dirty="0" err="1">
                <a:solidFill>
                  <a:srgbClr val="FF0000"/>
                </a:solidFill>
              </a:rPr>
              <a:t>Efrumiye’yi</a:t>
            </a:r>
            <a:r>
              <a:rPr lang="tr-TR" sz="2400" b="1" dirty="0">
                <a:solidFill>
                  <a:srgbClr val="FF0000"/>
                </a:solidFill>
              </a:rPr>
              <a:t> şefkatiyle olaya yaklaşan bir Anadolu Türk kadını olarak samimi duygular içerisinde bir dost, kardeş gibi hareket ettiği görülür.</a:t>
            </a:r>
          </a:p>
        </p:txBody>
      </p:sp>
    </p:spTree>
    <p:extLst>
      <p:ext uri="{BB962C8B-B14F-4D97-AF65-F5344CB8AC3E}">
        <p14:creationId xmlns:p14="http://schemas.microsoft.com/office/powerpoint/2010/main" val="232390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641446"/>
            <a:ext cx="8946541" cy="5606954"/>
          </a:xfrm>
        </p:spPr>
        <p:txBody>
          <a:bodyPr>
            <a:normAutofit/>
          </a:bodyPr>
          <a:lstStyle/>
          <a:p>
            <a:pPr algn="just"/>
            <a:r>
              <a:rPr lang="tr-TR" sz="2400" b="1" dirty="0" err="1">
                <a:solidFill>
                  <a:srgbClr val="FFFF00"/>
                </a:solidFill>
              </a:rPr>
              <a:t>Efrumiye’nin</a:t>
            </a:r>
            <a:r>
              <a:rPr lang="tr-TR" sz="2400" b="1" dirty="0">
                <a:solidFill>
                  <a:srgbClr val="FFFF00"/>
                </a:solidFill>
              </a:rPr>
              <a:t> daha sonra bir erkek evladı olur. Adını </a:t>
            </a:r>
            <a:r>
              <a:rPr lang="tr-TR" sz="2400" b="1" dirty="0" err="1">
                <a:solidFill>
                  <a:srgbClr val="FFFF00"/>
                </a:solidFill>
              </a:rPr>
              <a:t>Hilafat</a:t>
            </a:r>
            <a:r>
              <a:rPr lang="tr-TR" sz="2400" b="1" dirty="0">
                <a:solidFill>
                  <a:srgbClr val="FFFF00"/>
                </a:solidFill>
              </a:rPr>
              <a:t> koyarlar. Sonrasında mücadele ettikleri birçok yer tek tek ellerinden çıkar. Malatya’ya gelirler. Yanlarında Dânişmend Gazi’nin oğlunu da getirirler. Sonra Bağdat’a halifeye </a:t>
            </a:r>
            <a:r>
              <a:rPr lang="tr-TR" sz="2400" b="1" dirty="0" err="1">
                <a:solidFill>
                  <a:srgbClr val="FFFF00"/>
                </a:solidFill>
              </a:rPr>
              <a:t>Efrumiye</a:t>
            </a:r>
            <a:r>
              <a:rPr lang="tr-TR" sz="2400" b="1" dirty="0">
                <a:solidFill>
                  <a:srgbClr val="FFFF00"/>
                </a:solidFill>
              </a:rPr>
              <a:t>, eşiyle ve Melik’in oğlu ile birlikte giderler. Halife’nin huzuruna Efrumiye de çıkar. Bu olayda Halife’ye bir kadın olarak eşiyle gitmesi, “sen evinde kal, çocuğunla ilgilen” tavrının ya da rolünün olmadığını </a:t>
            </a:r>
            <a:r>
              <a:rPr lang="tr-TR" sz="2400" b="1" dirty="0">
                <a:solidFill>
                  <a:schemeClr val="accent1">
                    <a:lumMod val="40000"/>
                    <a:lumOff val="60000"/>
                  </a:schemeClr>
                </a:solidFill>
              </a:rPr>
              <a:t>eşiyle uzun bir yolculuk eden ona yoldaş olan, sonrasında İslam’ın Halifesinin huzuruna çıkıp kelam eden saygın bir konumda olduğu görmekteyiz. </a:t>
            </a:r>
          </a:p>
        </p:txBody>
      </p:sp>
    </p:spTree>
    <p:extLst>
      <p:ext uri="{BB962C8B-B14F-4D97-AF65-F5344CB8AC3E}">
        <p14:creationId xmlns:p14="http://schemas.microsoft.com/office/powerpoint/2010/main" val="2153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00"/>
          </a:fgClr>
          <a:bgClr>
            <a:schemeClr val="bg1"/>
          </a:bgClr>
        </a:patt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0CE0AC-FD2B-90E5-4287-43D4EDB9345F}"/>
              </a:ext>
            </a:extLst>
          </p:cNvPr>
          <p:cNvSpPr>
            <a:spLocks noGrp="1"/>
          </p:cNvSpPr>
          <p:nvPr>
            <p:ph type="title"/>
          </p:nvPr>
        </p:nvSpPr>
        <p:spPr>
          <a:xfrm>
            <a:off x="1066800" y="642593"/>
            <a:ext cx="10058400" cy="4800263"/>
          </a:xfrm>
        </p:spPr>
        <p:txBody>
          <a:bodyPr/>
          <a:lstStyle/>
          <a:p>
            <a:pPr algn="ctr"/>
            <a:r>
              <a:rPr lang="tr-TR" b="1" dirty="0">
                <a:solidFill>
                  <a:srgbClr val="FF0000"/>
                </a:solidFill>
              </a:rPr>
              <a:t>SONUÇ</a:t>
            </a:r>
          </a:p>
        </p:txBody>
      </p:sp>
    </p:spTree>
    <p:extLst>
      <p:ext uri="{BB962C8B-B14F-4D97-AF65-F5344CB8AC3E}">
        <p14:creationId xmlns:p14="http://schemas.microsoft.com/office/powerpoint/2010/main" val="5785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C0D1BB-2B23-C1C3-0455-3964A3CA9682}"/>
              </a:ext>
            </a:extLst>
          </p:cNvPr>
          <p:cNvSpPr>
            <a:spLocks noGrp="1"/>
          </p:cNvSpPr>
          <p:nvPr>
            <p:ph idx="1"/>
          </p:nvPr>
        </p:nvSpPr>
        <p:spPr>
          <a:xfrm>
            <a:off x="3372467" y="849085"/>
            <a:ext cx="8198780" cy="5148943"/>
          </a:xfrm>
        </p:spPr>
        <p:txBody>
          <a:bodyPr>
            <a:normAutofit/>
          </a:bodyPr>
          <a:lstStyle/>
          <a:p>
            <a:pPr>
              <a:lnSpc>
                <a:spcPct val="150000"/>
              </a:lnSpc>
            </a:pPr>
            <a:r>
              <a:rPr lang="tr-TR" sz="2400" dirty="0">
                <a:solidFill>
                  <a:srgbClr val="FF0000"/>
                </a:solidFill>
                <a:highlight>
                  <a:srgbClr val="FFFF00"/>
                </a:highlight>
              </a:rPr>
              <a:t>Şurayı tekrar etmekte fayda var!</a:t>
            </a:r>
          </a:p>
          <a:p>
            <a:pPr>
              <a:lnSpc>
                <a:spcPct val="150000"/>
              </a:lnSpc>
            </a:pPr>
            <a:r>
              <a:rPr lang="tr-TR" sz="2400" dirty="0">
                <a:solidFill>
                  <a:srgbClr val="FF0000"/>
                </a:solidFill>
                <a:highlight>
                  <a:srgbClr val="FFFF00"/>
                </a:highlight>
              </a:rPr>
              <a:t>Unutulmamalıdır ki destanlardaki kahramanlar, tarihî kişiliğe sahip olmakla birlikte, yaşadıkları toplumun düşünce ve inançlarını, insan karakterlerini tip olarak kendi üzerlerinde toplamışlardır . Turan’ın da tarihi gerçekliğe dayanan bu destan hakkındaki yorumu dikkat çekicidir: “…gazilerin ve halkın vicdan ve hafızasında yaşayan rivayetlerin toplanmasından meydana gelmiştir .” </a:t>
            </a:r>
          </a:p>
        </p:txBody>
      </p:sp>
    </p:spTree>
    <p:extLst>
      <p:ext uri="{BB962C8B-B14F-4D97-AF65-F5344CB8AC3E}">
        <p14:creationId xmlns:p14="http://schemas.microsoft.com/office/powerpoint/2010/main" val="3019649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1392072"/>
            <a:ext cx="8946541" cy="4856327"/>
          </a:xfrm>
        </p:spPr>
        <p:txBody>
          <a:bodyPr>
            <a:normAutofit/>
          </a:bodyPr>
          <a:lstStyle/>
          <a:p>
            <a:pPr algn="just"/>
            <a:r>
              <a:rPr lang="tr-TR" sz="2400" b="1" dirty="0">
                <a:solidFill>
                  <a:srgbClr val="FFC000"/>
                </a:solidFill>
              </a:rPr>
              <a:t>Sözlü kültürü yüzlerce yıl yaşamış Türklerde toplumsal hafızanın yaşamasını sağlayan en önemli araçlar arasında edebi türler gelmektedir. Bu noktada milletin kültür değerlerini toplumsal karakterlerini göstermesiyle kültür tarihi açısından destanlar önemli kaynaklardır. Birçok kaynakta bulunmayan bilgilerin destanlarda yer aldığı görülmektedir. ANADOLU Türk toplumunun yapısını, yaşam tarzını, toplumda nelerin önemli olduğunu, kadının değerini anlamamız açısından Dânişmend Gazi Destanı zengin bir bilgi kaynağıdır.</a:t>
            </a:r>
          </a:p>
        </p:txBody>
      </p:sp>
    </p:spTree>
    <p:extLst>
      <p:ext uri="{BB962C8B-B14F-4D97-AF65-F5344CB8AC3E}">
        <p14:creationId xmlns:p14="http://schemas.microsoft.com/office/powerpoint/2010/main" val="10048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20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2388" y="306005"/>
            <a:ext cx="10812925" cy="4195481"/>
          </a:xfrm>
        </p:spPr>
        <p:txBody>
          <a:bodyPr>
            <a:noAutofit/>
          </a:bodyPr>
          <a:lstStyle/>
          <a:p>
            <a:pPr algn="just"/>
            <a:r>
              <a:rPr lang="tr-TR" sz="2200" b="1" dirty="0">
                <a:solidFill>
                  <a:srgbClr val="FFFF00"/>
                </a:solidFill>
              </a:rPr>
              <a:t>En önemli sonuçlardan biri de XI. – XII. yüzyıllarda Anadolu’nun Türkler tarafından fethi sürecinde kadının savaşçılığıyla da ön plana çıktığıdır. Kadından beklenen rollerden biri </a:t>
            </a:r>
            <a:r>
              <a:rPr lang="tr-TR" sz="2200" b="1" dirty="0" err="1">
                <a:solidFill>
                  <a:srgbClr val="FFFF00"/>
                </a:solidFill>
              </a:rPr>
              <a:t>Alpliktir</a:t>
            </a:r>
            <a:r>
              <a:rPr lang="tr-TR" sz="2200" b="1" dirty="0">
                <a:solidFill>
                  <a:srgbClr val="FFFF00"/>
                </a:solidFill>
              </a:rPr>
              <a:t> diğeri de Gaziliktir. </a:t>
            </a:r>
          </a:p>
          <a:p>
            <a:pPr algn="just"/>
            <a:r>
              <a:rPr lang="tr-TR" sz="2200" b="1" dirty="0">
                <a:solidFill>
                  <a:srgbClr val="FFFF00"/>
                </a:solidFill>
              </a:rPr>
              <a:t>Destanda ayrıca bir husus daha ön plana çıkmaktadır. Zamanın erkek egemen toplumu açısından kadına bakış açısının “tarafsız” bir şekilde yer aldığını Dânişmend Gazi destanı göstermektedir.</a:t>
            </a:r>
          </a:p>
          <a:p>
            <a:pPr algn="just"/>
            <a:r>
              <a:rPr lang="tr-TR" sz="2200" b="1" dirty="0">
                <a:solidFill>
                  <a:srgbClr val="FFFF00"/>
                </a:solidFill>
              </a:rPr>
              <a:t> </a:t>
            </a:r>
            <a:r>
              <a:rPr lang="tr-TR" sz="2200" b="1" dirty="0">
                <a:solidFill>
                  <a:srgbClr val="FF0000"/>
                </a:solidFill>
              </a:rPr>
              <a:t>Efrumiye’nin şahsında Anadolu Türk kadının profili çizilerek ondan beklenen nitelikler, bir </a:t>
            </a:r>
            <a:r>
              <a:rPr lang="tr-TR" sz="2200" b="1" dirty="0" err="1">
                <a:solidFill>
                  <a:srgbClr val="FF0000"/>
                </a:solidFill>
              </a:rPr>
              <a:t>bir</a:t>
            </a:r>
            <a:r>
              <a:rPr lang="tr-TR" sz="2200" b="1" dirty="0">
                <a:solidFill>
                  <a:srgbClr val="FF0000"/>
                </a:solidFill>
              </a:rPr>
              <a:t> destanda işlenmiş durumdadır. Kadın seçkin niteliklere sahip yeri geldiğinde bilge, yeri geldiğinde cesur bir savaşçı yeri geldiğinde iyi bir ekip arkadaşı, iyi bir eş, güçlü bir anne, şefkatli bir dost, saygın bir karakter olarak devrin düşünce ve kültür dünyasından destana yansımıştır.</a:t>
            </a:r>
          </a:p>
        </p:txBody>
      </p:sp>
    </p:spTree>
    <p:extLst>
      <p:ext uri="{BB962C8B-B14F-4D97-AF65-F5344CB8AC3E}">
        <p14:creationId xmlns:p14="http://schemas.microsoft.com/office/powerpoint/2010/main" val="171609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200" fill="hold">
                                          <p:stCondLst>
                                            <p:cond delay="0"/>
                                          </p:stCondLst>
                                        </p:cTn>
                                        <p:tgtEl>
                                          <p:spTgt spid="3">
                                            <p:txEl>
                                              <p:pRg st="0" end="0"/>
                                            </p:txEl>
                                          </p:spTgt>
                                        </p:tgtEl>
                                        <p:attrNameLst>
                                          <p:attrName>r</p:attrName>
                                        </p:attrNameLst>
                                      </p:cBhvr>
                                    </p:animRot>
                                    <p:animRot by="-240000">
                                      <p:cBhvr>
                                        <p:cTn id="7" dur="400" fill="hold">
                                          <p:stCondLst>
                                            <p:cond delay="400"/>
                                          </p:stCondLst>
                                        </p:cTn>
                                        <p:tgtEl>
                                          <p:spTgt spid="3">
                                            <p:txEl>
                                              <p:pRg st="0" end="0"/>
                                            </p:txEl>
                                          </p:spTgt>
                                        </p:tgtEl>
                                        <p:attrNameLst>
                                          <p:attrName>r</p:attrName>
                                        </p:attrNameLst>
                                      </p:cBhvr>
                                    </p:animRot>
                                    <p:animRot by="240000">
                                      <p:cBhvr>
                                        <p:cTn id="8" dur="400" fill="hold">
                                          <p:stCondLst>
                                            <p:cond delay="800"/>
                                          </p:stCondLst>
                                        </p:cTn>
                                        <p:tgtEl>
                                          <p:spTgt spid="3">
                                            <p:txEl>
                                              <p:pRg st="0" end="0"/>
                                            </p:txEl>
                                          </p:spTgt>
                                        </p:tgtEl>
                                        <p:attrNameLst>
                                          <p:attrName>r</p:attrName>
                                        </p:attrNameLst>
                                      </p:cBhvr>
                                    </p:animRot>
                                    <p:animRot by="-240000">
                                      <p:cBhvr>
                                        <p:cTn id="9" dur="400" fill="hold">
                                          <p:stCondLst>
                                            <p:cond delay="1200"/>
                                          </p:stCondLst>
                                        </p:cTn>
                                        <p:tgtEl>
                                          <p:spTgt spid="3">
                                            <p:txEl>
                                              <p:pRg st="0" end="0"/>
                                            </p:txEl>
                                          </p:spTgt>
                                        </p:tgtEl>
                                        <p:attrNameLst>
                                          <p:attrName>r</p:attrName>
                                        </p:attrNameLst>
                                      </p:cBhvr>
                                    </p:animRot>
                                    <p:animRot by="120000">
                                      <p:cBhvr>
                                        <p:cTn id="10" dur="400" fill="hold">
                                          <p:stCondLst>
                                            <p:cond delay="1600"/>
                                          </p:stCondLst>
                                        </p:cTn>
                                        <p:tgtEl>
                                          <p:spTgt spid="3">
                                            <p:txEl>
                                              <p:pRg st="0" end="0"/>
                                            </p:txEl>
                                          </p:spTgt>
                                        </p:tgtEl>
                                        <p:attrNameLst>
                                          <p:attrName>r</p:attrName>
                                        </p:attrNameLst>
                                      </p:cBhvr>
                                    </p:animRot>
                                  </p:childTnLst>
                                </p:cTn>
                              </p:par>
                            </p:childTnLst>
                          </p:cTn>
                        </p:par>
                        <p:par>
                          <p:cTn id="11" fill="hold">
                            <p:stCondLst>
                              <p:cond delay="2000"/>
                            </p:stCondLst>
                            <p:childTnLst>
                              <p:par>
                                <p:cTn id="12" presetID="32" presetClass="emph" presetSubtype="0" fill="hold" grpId="0" nodeType="afterEffect">
                                  <p:stCondLst>
                                    <p:cond delay="0"/>
                                  </p:stCondLst>
                                  <p:childTnLst>
                                    <p:animRot by="120000">
                                      <p:cBhvr>
                                        <p:cTn id="13" dur="200" fill="hold">
                                          <p:stCondLst>
                                            <p:cond delay="0"/>
                                          </p:stCondLst>
                                        </p:cTn>
                                        <p:tgtEl>
                                          <p:spTgt spid="3">
                                            <p:txEl>
                                              <p:pRg st="1" end="1"/>
                                            </p:txEl>
                                          </p:spTgt>
                                        </p:tgtEl>
                                        <p:attrNameLst>
                                          <p:attrName>r</p:attrName>
                                        </p:attrNameLst>
                                      </p:cBhvr>
                                    </p:animRot>
                                    <p:animRot by="-240000">
                                      <p:cBhvr>
                                        <p:cTn id="14" dur="400" fill="hold">
                                          <p:stCondLst>
                                            <p:cond delay="400"/>
                                          </p:stCondLst>
                                        </p:cTn>
                                        <p:tgtEl>
                                          <p:spTgt spid="3">
                                            <p:txEl>
                                              <p:pRg st="1" end="1"/>
                                            </p:txEl>
                                          </p:spTgt>
                                        </p:tgtEl>
                                        <p:attrNameLst>
                                          <p:attrName>r</p:attrName>
                                        </p:attrNameLst>
                                      </p:cBhvr>
                                    </p:animRot>
                                    <p:animRot by="240000">
                                      <p:cBhvr>
                                        <p:cTn id="15" dur="400" fill="hold">
                                          <p:stCondLst>
                                            <p:cond delay="800"/>
                                          </p:stCondLst>
                                        </p:cTn>
                                        <p:tgtEl>
                                          <p:spTgt spid="3">
                                            <p:txEl>
                                              <p:pRg st="1" end="1"/>
                                            </p:txEl>
                                          </p:spTgt>
                                        </p:tgtEl>
                                        <p:attrNameLst>
                                          <p:attrName>r</p:attrName>
                                        </p:attrNameLst>
                                      </p:cBhvr>
                                    </p:animRot>
                                    <p:animRot by="-240000">
                                      <p:cBhvr>
                                        <p:cTn id="16" dur="400" fill="hold">
                                          <p:stCondLst>
                                            <p:cond delay="1200"/>
                                          </p:stCondLst>
                                        </p:cTn>
                                        <p:tgtEl>
                                          <p:spTgt spid="3">
                                            <p:txEl>
                                              <p:pRg st="1" end="1"/>
                                            </p:txEl>
                                          </p:spTgt>
                                        </p:tgtEl>
                                        <p:attrNameLst>
                                          <p:attrName>r</p:attrName>
                                        </p:attrNameLst>
                                      </p:cBhvr>
                                    </p:animRot>
                                    <p:animRot by="120000">
                                      <p:cBhvr>
                                        <p:cTn id="17" dur="400" fill="hold">
                                          <p:stCondLst>
                                            <p:cond delay="1600"/>
                                          </p:stCondLst>
                                        </p:cTn>
                                        <p:tgtEl>
                                          <p:spTgt spid="3">
                                            <p:txEl>
                                              <p:pRg st="1" end="1"/>
                                            </p:txEl>
                                          </p:spTgt>
                                        </p:tgtEl>
                                        <p:attrNameLst>
                                          <p:attrName>r</p:attrName>
                                        </p:attrNameLst>
                                      </p:cBhvr>
                                    </p:animRot>
                                  </p:childTnLst>
                                </p:cTn>
                              </p:par>
                            </p:childTnLst>
                          </p:cTn>
                        </p:par>
                        <p:par>
                          <p:cTn id="18" fill="hold">
                            <p:stCondLst>
                              <p:cond delay="4000"/>
                            </p:stCondLst>
                            <p:childTnLst>
                              <p:par>
                                <p:cTn id="19" presetID="32" presetClass="emph" presetSubtype="0" fill="hold" grpId="0" nodeType="afterEffect">
                                  <p:stCondLst>
                                    <p:cond delay="0"/>
                                  </p:stCondLst>
                                  <p:childTnLst>
                                    <p:animRot by="120000">
                                      <p:cBhvr>
                                        <p:cTn id="20" dur="200" fill="hold">
                                          <p:stCondLst>
                                            <p:cond delay="0"/>
                                          </p:stCondLst>
                                        </p:cTn>
                                        <p:tgtEl>
                                          <p:spTgt spid="3">
                                            <p:txEl>
                                              <p:pRg st="2" end="2"/>
                                            </p:txEl>
                                          </p:spTgt>
                                        </p:tgtEl>
                                        <p:attrNameLst>
                                          <p:attrName>r</p:attrName>
                                        </p:attrNameLst>
                                      </p:cBhvr>
                                    </p:animRot>
                                    <p:animRot by="-240000">
                                      <p:cBhvr>
                                        <p:cTn id="21" dur="400" fill="hold">
                                          <p:stCondLst>
                                            <p:cond delay="400"/>
                                          </p:stCondLst>
                                        </p:cTn>
                                        <p:tgtEl>
                                          <p:spTgt spid="3">
                                            <p:txEl>
                                              <p:pRg st="2" end="2"/>
                                            </p:txEl>
                                          </p:spTgt>
                                        </p:tgtEl>
                                        <p:attrNameLst>
                                          <p:attrName>r</p:attrName>
                                        </p:attrNameLst>
                                      </p:cBhvr>
                                    </p:animRot>
                                    <p:animRot by="240000">
                                      <p:cBhvr>
                                        <p:cTn id="22" dur="400" fill="hold">
                                          <p:stCondLst>
                                            <p:cond delay="800"/>
                                          </p:stCondLst>
                                        </p:cTn>
                                        <p:tgtEl>
                                          <p:spTgt spid="3">
                                            <p:txEl>
                                              <p:pRg st="2" end="2"/>
                                            </p:txEl>
                                          </p:spTgt>
                                        </p:tgtEl>
                                        <p:attrNameLst>
                                          <p:attrName>r</p:attrName>
                                        </p:attrNameLst>
                                      </p:cBhvr>
                                    </p:animRot>
                                    <p:animRot by="-240000">
                                      <p:cBhvr>
                                        <p:cTn id="23" dur="400" fill="hold">
                                          <p:stCondLst>
                                            <p:cond delay="1200"/>
                                          </p:stCondLst>
                                        </p:cTn>
                                        <p:tgtEl>
                                          <p:spTgt spid="3">
                                            <p:txEl>
                                              <p:pRg st="2" end="2"/>
                                            </p:txEl>
                                          </p:spTgt>
                                        </p:tgtEl>
                                        <p:attrNameLst>
                                          <p:attrName>r</p:attrName>
                                        </p:attrNameLst>
                                      </p:cBhvr>
                                    </p:animRot>
                                    <p:animRot by="120000">
                                      <p:cBhvr>
                                        <p:cTn id="24" dur="400" fill="hold">
                                          <p:stCondLst>
                                            <p:cond delay="16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4024" y="614150"/>
            <a:ext cx="10304060" cy="5634250"/>
          </a:xfrm>
        </p:spPr>
        <p:txBody>
          <a:bodyPr>
            <a:noAutofit/>
          </a:bodyPr>
          <a:lstStyle/>
          <a:p>
            <a:pPr algn="just"/>
            <a:r>
              <a:rPr lang="tr-TR" sz="2800" b="1" dirty="0">
                <a:solidFill>
                  <a:srgbClr val="FF0000"/>
                </a:solidFill>
              </a:rPr>
              <a:t>Kültür değerlerinin gelecek kuşaklara aktarılmasında AİLE en önemli sorumluluğu üstlenmektedir. Çocukların kültürünü, törelerini, âdetlerini öğrendikleri, piştikleri yer aile ocaklarıdır. Bu ocakta ne görürse onu içselleştirecek ve yaşayacak, zihin dünyası buna göre şekillenecektir. </a:t>
            </a:r>
            <a:r>
              <a:rPr lang="tr-TR" sz="2800" b="1" dirty="0">
                <a:solidFill>
                  <a:srgbClr val="FFFF00"/>
                </a:solidFill>
              </a:rPr>
              <a:t>Bu nedenle geçmişimizin kadim kültür kodlarını görebileceğimiz destanları iyi analiz etmek Orta Çağ’da Türk toplumundaki gelenekleri ve değerlerimi görmemizi sağlayacak ve kültür çalışmalarında bize önemli ufuklar açacaktır. </a:t>
            </a:r>
          </a:p>
          <a:p>
            <a:pPr algn="just"/>
            <a:endParaRPr lang="tr-TR" sz="2400" b="1" dirty="0">
              <a:solidFill>
                <a:srgbClr val="FFFF00"/>
              </a:solidFill>
            </a:endParaRPr>
          </a:p>
        </p:txBody>
      </p:sp>
    </p:spTree>
    <p:extLst>
      <p:ext uri="{BB962C8B-B14F-4D97-AF65-F5344CB8AC3E}">
        <p14:creationId xmlns:p14="http://schemas.microsoft.com/office/powerpoint/2010/main" val="38440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483E01-80D8-3B4C-2E95-2B95CEE94365}"/>
              </a:ext>
            </a:extLst>
          </p:cNvPr>
          <p:cNvSpPr>
            <a:spLocks noGrp="1"/>
          </p:cNvSpPr>
          <p:nvPr>
            <p:ph type="title"/>
          </p:nvPr>
        </p:nvSpPr>
        <p:spPr>
          <a:xfrm>
            <a:off x="1066800" y="642594"/>
            <a:ext cx="10058400" cy="5075160"/>
          </a:xfrm>
        </p:spPr>
        <p:txBody>
          <a:bodyPr/>
          <a:lstStyle/>
          <a:p>
            <a:pPr algn="ctr"/>
            <a:r>
              <a:rPr lang="tr-TR" b="1" dirty="0"/>
              <a:t>GENÇLERİMİZE</a:t>
            </a:r>
            <a:endParaRPr lang="tr-TR" dirty="0"/>
          </a:p>
        </p:txBody>
      </p:sp>
    </p:spTree>
    <p:extLst>
      <p:ext uri="{BB962C8B-B14F-4D97-AF65-F5344CB8AC3E}">
        <p14:creationId xmlns:p14="http://schemas.microsoft.com/office/powerpoint/2010/main" val="3341239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F5AF8E-B729-588D-11F1-5DD0E21484C6}"/>
              </a:ext>
            </a:extLst>
          </p:cNvPr>
          <p:cNvSpPr>
            <a:spLocks noGrp="1"/>
          </p:cNvSpPr>
          <p:nvPr>
            <p:ph idx="1"/>
          </p:nvPr>
        </p:nvSpPr>
        <p:spPr>
          <a:xfrm>
            <a:off x="1066800" y="694063"/>
            <a:ext cx="10058400" cy="5783855"/>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a:normAutofit/>
          </a:bodyPr>
          <a:lstStyle/>
          <a:p>
            <a:pPr marL="0" indent="0">
              <a:buNone/>
            </a:pPr>
            <a:endParaRPr lang="tr-TR" b="1" dirty="0">
              <a:solidFill>
                <a:schemeClr val="bg1"/>
              </a:solidFill>
              <a:highlight>
                <a:srgbClr val="FFFF00"/>
              </a:highlight>
            </a:endParaRPr>
          </a:p>
          <a:p>
            <a:pPr>
              <a:lnSpc>
                <a:spcPct val="150000"/>
              </a:lnSpc>
            </a:pPr>
            <a:r>
              <a:rPr lang="tr-TR" sz="2400" b="1" dirty="0">
                <a:solidFill>
                  <a:schemeClr val="bg1"/>
                </a:solidFill>
                <a:highlight>
                  <a:srgbClr val="FFFF00"/>
                </a:highlight>
              </a:rPr>
              <a:t>Bu destanın en önemli fonksiyonlarından biri de yeni kuşaklara kim kimlik bilincini aşılamasıdır! Destan içeriği ve olaylar örgüsü ile Dânişmend Gazinin kahramanlıklarını anlatırken yeni kuşaklara savaşçılığı, harp sanatını, kahramanlığı, gazayı yani yeni yetişen gençlere bu coğrafyada yaşama sorumluluğunu, mesuliyetini anlatmaktadır: o da şehit ya da gazi olmak, Allah yolunda mücadele etmektir.</a:t>
            </a:r>
          </a:p>
          <a:p>
            <a:endParaRPr lang="tr-TR" dirty="0"/>
          </a:p>
        </p:txBody>
      </p:sp>
    </p:spTree>
    <p:extLst>
      <p:ext uri="{BB962C8B-B14F-4D97-AF65-F5344CB8AC3E}">
        <p14:creationId xmlns:p14="http://schemas.microsoft.com/office/powerpoint/2010/main" val="2059737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1F6FC2-451D-86D8-A020-DB5CEEE0C34C}"/>
              </a:ext>
            </a:extLst>
          </p:cNvPr>
          <p:cNvSpPr>
            <a:spLocks noGrp="1"/>
          </p:cNvSpPr>
          <p:nvPr>
            <p:ph idx="1"/>
          </p:nvPr>
        </p:nvSpPr>
        <p:spPr>
          <a:xfrm>
            <a:off x="1066800" y="936434"/>
            <a:ext cx="10058400" cy="5098606"/>
          </a:xfrm>
          <a:blipFill>
            <a:blip r:embed="rId2"/>
            <a:tile tx="0" ty="0" sx="100000" sy="100000" flip="none" algn="tl"/>
          </a:blipFill>
        </p:spPr>
        <p:txBody>
          <a:bodyPr/>
          <a:lstStyle/>
          <a:p>
            <a:pPr>
              <a:lnSpc>
                <a:spcPct val="150000"/>
              </a:lnSpc>
            </a:pPr>
            <a:r>
              <a:rPr lang="tr-TR" sz="2000" b="1" dirty="0">
                <a:solidFill>
                  <a:srgbClr val="FF0000"/>
                </a:solidFill>
              </a:rPr>
              <a:t>Destanı dinleyen genç kızlara da kahraman kadın savaşçı Efrumiye’nin örnek gösterildiğini görüyoruz. Efrumiye'nin destanındaki konumu ve rolleri incelendiğinde ise harp sanatına hâkim iyi bir savaşçı, güvenilir bir dost, bilge bir kadın ve eşine sadık, iyi bir anne olarak rol model olduğu anlaşılmaktadır.</a:t>
            </a:r>
          </a:p>
          <a:p>
            <a:pPr>
              <a:lnSpc>
                <a:spcPct val="150000"/>
              </a:lnSpc>
            </a:pPr>
            <a:r>
              <a:rPr lang="tr-TR" sz="2000" b="1" dirty="0">
                <a:solidFill>
                  <a:srgbClr val="FF0000"/>
                </a:solidFill>
              </a:rPr>
              <a:t>Bir “uç” memleketinde Türklerin genç erkeğinde ve genç kadınında aranan/istenen/olması gereken nitelikler bir </a:t>
            </a:r>
            <a:r>
              <a:rPr lang="tr-TR" sz="2000" b="1" dirty="0" err="1">
                <a:solidFill>
                  <a:srgbClr val="FF0000"/>
                </a:solidFill>
              </a:rPr>
              <a:t>bir</a:t>
            </a:r>
            <a:r>
              <a:rPr lang="tr-TR" sz="2000" b="1" dirty="0">
                <a:solidFill>
                  <a:srgbClr val="FF0000"/>
                </a:solidFill>
              </a:rPr>
              <a:t> destanda verildiği görülmektedir. Yetişen gencin kafasında “Kahramanı olmak, bilge olmak, iyi ve güvenilir bir dost olmak, ahlaki ve dini değerlere sahip çıkan vatanını seven ve onun için mücadele etmekten çekinmeyen bir insan olması istenmektedir.”</a:t>
            </a:r>
          </a:p>
          <a:p>
            <a:endParaRPr lang="tr-TR" dirty="0"/>
          </a:p>
        </p:txBody>
      </p:sp>
    </p:spTree>
    <p:extLst>
      <p:ext uri="{BB962C8B-B14F-4D97-AF65-F5344CB8AC3E}">
        <p14:creationId xmlns:p14="http://schemas.microsoft.com/office/powerpoint/2010/main" val="135064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5553" y="374904"/>
            <a:ext cx="6281928" cy="3648456"/>
          </a:xfrm>
        </p:spPr>
        <p:txBody>
          <a:bodyPr>
            <a:noAutofit/>
          </a:bodyPr>
          <a:lstStyle/>
          <a:p>
            <a:pPr algn="just"/>
            <a:r>
              <a:rPr lang="tr-TR" sz="2400" b="1" dirty="0">
                <a:solidFill>
                  <a:schemeClr val="bg1"/>
                </a:solidFill>
                <a:highlight>
                  <a:srgbClr val="FFFF00"/>
                </a:highlight>
              </a:rPr>
              <a:t>Bu nedenlerle Türk milletini ve insanını anlatan, toplumun faaliyetlerini çeşitli özelliklerini anlatan bu edebi </a:t>
            </a:r>
            <a:r>
              <a:rPr lang="tr-TR" sz="2400" b="1" dirty="0" err="1">
                <a:solidFill>
                  <a:schemeClr val="bg1"/>
                </a:solidFill>
                <a:highlight>
                  <a:srgbClr val="FFFF00"/>
                </a:highlight>
              </a:rPr>
              <a:t>tüler</a:t>
            </a:r>
            <a:r>
              <a:rPr lang="tr-TR" sz="2400" b="1" dirty="0">
                <a:solidFill>
                  <a:schemeClr val="bg1"/>
                </a:solidFill>
                <a:highlight>
                  <a:srgbClr val="FFFF00"/>
                </a:highlight>
              </a:rPr>
              <a:t> geçmişimizi bilmemiz ve öğrenmemiz açısından önemli bir kaynaktır. </a:t>
            </a:r>
            <a:r>
              <a:rPr lang="tr-TR" sz="2400" b="1" i="1" dirty="0">
                <a:solidFill>
                  <a:schemeClr val="bg1"/>
                </a:solidFill>
                <a:highlight>
                  <a:srgbClr val="FFFF00"/>
                </a:highlight>
              </a:rPr>
              <a:t>Destan kahramanları ise diğer insanlarda da bulanan bazı nitelikleri kendi vasıflarında çokça toplamış olan kişilerdir</a:t>
            </a:r>
            <a:r>
              <a:rPr lang="tr-TR" sz="2400" b="1" dirty="0">
                <a:solidFill>
                  <a:schemeClr val="bg1"/>
                </a:solidFill>
                <a:highlight>
                  <a:srgbClr val="FFFF00"/>
                </a:highlight>
              </a:rPr>
              <a:t>. Destanlardaki </a:t>
            </a:r>
            <a:r>
              <a:rPr lang="tr-TR" sz="2400" b="1" dirty="0">
                <a:solidFill>
                  <a:srgbClr val="FF0000"/>
                </a:solidFill>
              </a:rPr>
              <a:t>kahramanların kişilik analizlerinin yapılması, onların destandaki konumu, saygınlığı ve olay örgülerindeki davranışları destana ait zamandaki toplumsal yapının ve kültür öğelerinin anlaşılmasına da önemli katkılar sağlayacaktır</a:t>
            </a:r>
            <a:r>
              <a:rPr lang="tr-TR" sz="2400" b="1" dirty="0">
                <a:solidFill>
                  <a:schemeClr val="bg1"/>
                </a:solidFill>
              </a:rPr>
              <a:t>. </a:t>
            </a:r>
          </a:p>
        </p:txBody>
      </p:sp>
      <p:pic>
        <p:nvPicPr>
          <p:cNvPr id="5" name="Picture 4" descr="Cathedral tavan, sarı güneş içi tasarım">
            <a:extLst>
              <a:ext uri="{FF2B5EF4-FFF2-40B4-BE49-F238E27FC236}">
                <a16:creationId xmlns:a16="http://schemas.microsoft.com/office/drawing/2014/main" id="{F1268BCC-3B80-5865-30EB-45EBEE653837}"/>
              </a:ext>
            </a:extLst>
          </p:cNvPr>
          <p:cNvPicPr>
            <a:picLocks noChangeAspect="1"/>
          </p:cNvPicPr>
          <p:nvPr/>
        </p:nvPicPr>
        <p:blipFill>
          <a:blip r:embed="rId2"/>
          <a:srcRect l="26743" r="27555"/>
          <a:stretch/>
        </p:blipFill>
        <p:spPr>
          <a:xfrm>
            <a:off x="8013033" y="10"/>
            <a:ext cx="4178968" cy="6857990"/>
          </a:xfrm>
          <a:prstGeom prst="rect">
            <a:avLst/>
          </a:prstGeom>
        </p:spPr>
      </p:pic>
    </p:spTree>
    <p:extLst>
      <p:ext uri="{BB962C8B-B14F-4D97-AF65-F5344CB8AC3E}">
        <p14:creationId xmlns:p14="http://schemas.microsoft.com/office/powerpoint/2010/main" val="394967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9DE389-3CA1-BAA9-2332-4E5E4477BAC8}"/>
              </a:ext>
            </a:extLst>
          </p:cNvPr>
          <p:cNvSpPr>
            <a:spLocks noGrp="1"/>
          </p:cNvSpPr>
          <p:nvPr>
            <p:ph idx="1"/>
          </p:nvPr>
        </p:nvSpPr>
        <p:spPr>
          <a:xfrm>
            <a:off x="5478124" y="559477"/>
            <a:ext cx="5647076" cy="5475563"/>
          </a:xfrm>
        </p:spPr>
        <p:txBody>
          <a:bodyPr anchor="ctr">
            <a:normAutofit/>
          </a:bodyPr>
          <a:lstStyle/>
          <a:p>
            <a:r>
              <a:rPr lang="tr-TR" sz="2400" b="1" dirty="0"/>
              <a:t>Türklerin tarih sahnesine çıktığı andan itibaren kendi kaynaklarının en önemli halkasını destanlar oluşturmaktadır. Destanlar önemli kültür kaynaklarımız arasındadır. Çünkü yazılı olmasa da tarih boyunca gelenek ve göreneklerin aktarıldığı sözlü kaynakların başında destanlar gelmektedir. </a:t>
            </a:r>
          </a:p>
          <a:p>
            <a:endParaRPr lang="tr-TR" dirty="0"/>
          </a:p>
        </p:txBody>
      </p:sp>
      <p:pic>
        <p:nvPicPr>
          <p:cNvPr id="5" name="Resim 4">
            <a:extLst>
              <a:ext uri="{FF2B5EF4-FFF2-40B4-BE49-F238E27FC236}">
                <a16:creationId xmlns:a16="http://schemas.microsoft.com/office/drawing/2014/main" id="{5B7F3B04-2143-3841-2EFC-343361960492}"/>
              </a:ext>
            </a:extLst>
          </p:cNvPr>
          <p:cNvPicPr>
            <a:picLocks noChangeAspect="1"/>
          </p:cNvPicPr>
          <p:nvPr/>
        </p:nvPicPr>
        <p:blipFill>
          <a:blip r:embed="rId2"/>
          <a:stretch>
            <a:fillRect/>
          </a:stretch>
        </p:blipFill>
        <p:spPr>
          <a:xfrm>
            <a:off x="400811" y="892628"/>
            <a:ext cx="4167654" cy="4575829"/>
          </a:xfrm>
          <a:prstGeom prst="rect">
            <a:avLst/>
          </a:prstGeom>
        </p:spPr>
      </p:pic>
    </p:spTree>
    <p:extLst>
      <p:ext uri="{BB962C8B-B14F-4D97-AF65-F5344CB8AC3E}">
        <p14:creationId xmlns:p14="http://schemas.microsoft.com/office/powerpoint/2010/main" val="156507250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rbirlerinin ellerini tutan iki kişi">
            <a:extLst>
              <a:ext uri="{FF2B5EF4-FFF2-40B4-BE49-F238E27FC236}">
                <a16:creationId xmlns:a16="http://schemas.microsoft.com/office/drawing/2014/main" id="{39C7A4CD-DF84-8F9F-1D5B-08D616C88CC4}"/>
              </a:ext>
            </a:extLst>
          </p:cNvPr>
          <p:cNvPicPr>
            <a:picLocks noChangeAspect="1"/>
          </p:cNvPicPr>
          <p:nvPr/>
        </p:nvPicPr>
        <p:blipFill>
          <a:blip r:embed="rId2"/>
          <a:srcRect l="27092" r="33199" b="-1"/>
          <a:stretch/>
        </p:blipFill>
        <p:spPr>
          <a:xfrm>
            <a:off x="2" y="10"/>
            <a:ext cx="4079708" cy="6857990"/>
          </a:xfrm>
          <a:prstGeom prst="rect">
            <a:avLst/>
          </a:prstGeom>
        </p:spPr>
      </p:pic>
      <p:sp>
        <p:nvSpPr>
          <p:cNvPr id="2" name="Başlık 1">
            <a:extLst>
              <a:ext uri="{FF2B5EF4-FFF2-40B4-BE49-F238E27FC236}">
                <a16:creationId xmlns:a16="http://schemas.microsoft.com/office/drawing/2014/main" id="{7DB41416-BD0D-775E-0C6E-49CEC381C17F}"/>
              </a:ext>
            </a:extLst>
          </p:cNvPr>
          <p:cNvSpPr>
            <a:spLocks noGrp="1"/>
          </p:cNvSpPr>
          <p:nvPr>
            <p:ph type="title"/>
          </p:nvPr>
        </p:nvSpPr>
        <p:spPr>
          <a:xfrm>
            <a:off x="4965192" y="642593"/>
            <a:ext cx="6280826" cy="1746504"/>
          </a:xfrm>
        </p:spPr>
        <p:txBody>
          <a:bodyPr>
            <a:normAutofit/>
          </a:bodyPr>
          <a:lstStyle/>
          <a:p>
            <a:r>
              <a:rPr lang="tr-TR" dirty="0"/>
              <a:t>KÜLTÜRLENME – KÜLTÜR AKTARIMI</a:t>
            </a:r>
          </a:p>
        </p:txBody>
      </p:sp>
      <p:sp>
        <p:nvSpPr>
          <p:cNvPr id="3" name="İçerik Yer Tutucusu 2">
            <a:extLst>
              <a:ext uri="{FF2B5EF4-FFF2-40B4-BE49-F238E27FC236}">
                <a16:creationId xmlns:a16="http://schemas.microsoft.com/office/drawing/2014/main" id="{B121040C-4F75-5034-6F6D-626B80BE4904}"/>
              </a:ext>
            </a:extLst>
          </p:cNvPr>
          <p:cNvSpPr>
            <a:spLocks noGrp="1"/>
          </p:cNvSpPr>
          <p:nvPr>
            <p:ph idx="1"/>
          </p:nvPr>
        </p:nvSpPr>
        <p:spPr>
          <a:xfrm>
            <a:off x="4965192" y="2386584"/>
            <a:ext cx="6280826" cy="3648456"/>
          </a:xfrm>
        </p:spPr>
        <p:txBody>
          <a:bodyPr>
            <a:normAutofit lnSpcReduction="10000"/>
          </a:bodyPr>
          <a:lstStyle/>
          <a:p>
            <a:endParaRPr lang="tr-TR" b="1" dirty="0"/>
          </a:p>
          <a:p>
            <a:r>
              <a:rPr lang="tr-TR" sz="2400" b="1" dirty="0"/>
              <a:t>Yüksek ahlak ve karaktere sahip kahramanlar; davranış eğitiminde, karakter eğitiminde, değerler eğitiminde, kişilik gelişiminde çok büyük öneme sahiptir . Destanlar bu nedenle kültür tarihimiz açısından önemli bir fonksiyonu yerine getirerek, sözlü bir eğitim materyali olarak kullanılmıştır. </a:t>
            </a:r>
          </a:p>
        </p:txBody>
      </p:sp>
    </p:spTree>
    <p:extLst>
      <p:ext uri="{BB962C8B-B14F-4D97-AF65-F5344CB8AC3E}">
        <p14:creationId xmlns:p14="http://schemas.microsoft.com/office/powerpoint/2010/main" val="134193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B42EA4-639C-5288-6639-A2639B167748}"/>
              </a:ext>
            </a:extLst>
          </p:cNvPr>
          <p:cNvSpPr>
            <a:spLocks noGrp="1"/>
          </p:cNvSpPr>
          <p:nvPr>
            <p:ph type="title"/>
          </p:nvPr>
        </p:nvSpPr>
        <p:spPr>
          <a:xfrm>
            <a:off x="573409" y="568575"/>
            <a:ext cx="3765200" cy="5457366"/>
          </a:xfrm>
        </p:spPr>
        <p:txBody>
          <a:bodyPr>
            <a:normAutofit/>
          </a:bodyPr>
          <a:lstStyle/>
          <a:p>
            <a:pPr algn="ctr"/>
            <a:r>
              <a:rPr lang="tr-TR" sz="4400" b="1" dirty="0">
                <a:solidFill>
                  <a:schemeClr val="tx1"/>
                </a:solidFill>
              </a:rPr>
              <a:t>OĞUZ KAĞAN DESTANI </a:t>
            </a:r>
          </a:p>
        </p:txBody>
      </p:sp>
      <p:sp>
        <p:nvSpPr>
          <p:cNvPr id="3" name="İçerik Yer Tutucusu 2">
            <a:extLst>
              <a:ext uri="{FF2B5EF4-FFF2-40B4-BE49-F238E27FC236}">
                <a16:creationId xmlns:a16="http://schemas.microsoft.com/office/drawing/2014/main" id="{6C7A1B37-816E-61D9-A917-98B1450EE32C}"/>
              </a:ext>
            </a:extLst>
          </p:cNvPr>
          <p:cNvSpPr>
            <a:spLocks noGrp="1"/>
          </p:cNvSpPr>
          <p:nvPr>
            <p:ph idx="1"/>
          </p:nvPr>
        </p:nvSpPr>
        <p:spPr>
          <a:xfrm>
            <a:off x="5023692" y="559477"/>
            <a:ext cx="6933612" cy="5475563"/>
          </a:xfrm>
        </p:spPr>
        <p:txBody>
          <a:bodyPr anchor="ctr">
            <a:noAutofit/>
          </a:bodyPr>
          <a:lstStyle/>
          <a:p>
            <a:pPr>
              <a:lnSpc>
                <a:spcPct val="90000"/>
              </a:lnSpc>
            </a:pPr>
            <a:r>
              <a:rPr lang="tr-TR" sz="2200" b="1" dirty="0"/>
              <a:t>Oğuz Türklerinin atası kabul edilen Oğuz Kağan cesur bir adamdır. Bir canavar gergedan at sürülerini ve insanları yiyordu. Bir gün bu gergedanı Oğuz Kağan öldürür ve kahraman olur. Birgün </a:t>
            </a:r>
            <a:r>
              <a:rPr lang="sv-SE" sz="2200" b="1" dirty="0"/>
              <a:t>Gökten bir gök ışık indi.</a:t>
            </a:r>
            <a:r>
              <a:rPr lang="tr-TR" sz="2200" b="1" dirty="0"/>
              <a:t> Ve çok güzel bir kız ortaya çıktı onunla evlendi Oğuzlar ortaya çıktı. Çocukları oldu Gün, Ay ve Yıldız isimlerini verdi.</a:t>
            </a:r>
          </a:p>
          <a:p>
            <a:pPr>
              <a:lnSpc>
                <a:spcPct val="90000"/>
              </a:lnSpc>
            </a:pPr>
            <a:r>
              <a:rPr lang="tr-TR" sz="2200" b="1" dirty="0"/>
              <a:t>Yine günlerden birinde göl ortasında bir ağaç gördü. Ağacın kovuğunda güzel bir kız oturuyordu. Ona aşık oldu ve onunla da evlendi. Bu kızdan da üç oğlu oldu. Bu çocuklara Gök, Dağ ve Deniz isimlerini verdi.</a:t>
            </a:r>
          </a:p>
          <a:p>
            <a:pPr>
              <a:lnSpc>
                <a:spcPct val="90000"/>
              </a:lnSpc>
            </a:pPr>
            <a:r>
              <a:rPr lang="tr-TR" sz="2200" b="1" dirty="0"/>
              <a:t>Oğuz Kağan, ordusunun önünde yürüyen bir gök yeleli kurtla pek çok yeri savaşarak kazandı ve ülkesine kattı. Çok geniş bir toprağı yönetti, yaşlandı ve topraklarını evlatları arasında paylaştırdı ve öldü. Oğuzlara şu sözü miras bıraktı:</a:t>
            </a:r>
          </a:p>
          <a:p>
            <a:pPr marL="0" indent="0" algn="ctr">
              <a:lnSpc>
                <a:spcPct val="90000"/>
              </a:lnSpc>
              <a:buNone/>
            </a:pPr>
            <a:r>
              <a:rPr lang="tr-TR" sz="2200" b="1" dirty="0">
                <a:solidFill>
                  <a:srgbClr val="FF0000"/>
                </a:solidFill>
              </a:rPr>
              <a:t>Güneş bayrak gök </a:t>
            </a:r>
            <a:r>
              <a:rPr lang="tr-TR" sz="2200" b="1" dirty="0" err="1">
                <a:solidFill>
                  <a:srgbClr val="FF0000"/>
                </a:solidFill>
              </a:rPr>
              <a:t>kurıkan</a:t>
            </a:r>
            <a:endParaRPr lang="tr-TR" sz="2200" b="1" dirty="0">
              <a:solidFill>
                <a:srgbClr val="FF0000"/>
              </a:solidFill>
            </a:endParaRPr>
          </a:p>
        </p:txBody>
      </p:sp>
    </p:spTree>
    <p:extLst>
      <p:ext uri="{BB962C8B-B14F-4D97-AF65-F5344CB8AC3E}">
        <p14:creationId xmlns:p14="http://schemas.microsoft.com/office/powerpoint/2010/main" val="85289398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131BED-0C6B-B5CE-95CA-4E4E83A009AC}"/>
              </a:ext>
            </a:extLst>
          </p:cNvPr>
          <p:cNvSpPr>
            <a:spLocks noGrp="1"/>
          </p:cNvSpPr>
          <p:nvPr>
            <p:ph type="title"/>
          </p:nvPr>
        </p:nvSpPr>
        <p:spPr>
          <a:xfrm>
            <a:off x="1066800" y="642594"/>
            <a:ext cx="10058400" cy="1371600"/>
          </a:xfrm>
        </p:spPr>
        <p:txBody>
          <a:bodyPr>
            <a:normAutofit/>
          </a:bodyPr>
          <a:lstStyle/>
          <a:p>
            <a:pPr algn="ctr"/>
            <a:r>
              <a:rPr lang="tr-TR" sz="3000" dirty="0"/>
              <a:t>BU HEDEFLE TÜRKLER DÜNYA HAKİMİYETİNİ KENDİLERİNE İŞ EDİNDİLER…</a:t>
            </a:r>
            <a:br>
              <a:rPr lang="tr-TR" sz="3000" dirty="0"/>
            </a:br>
            <a:endParaRPr lang="tr-TR" sz="3000" dirty="0"/>
          </a:p>
        </p:txBody>
      </p:sp>
      <p:graphicFrame>
        <p:nvGraphicFramePr>
          <p:cNvPr id="5" name="İçerik Yer Tutucusu 2">
            <a:extLst>
              <a:ext uri="{FF2B5EF4-FFF2-40B4-BE49-F238E27FC236}">
                <a16:creationId xmlns:a16="http://schemas.microsoft.com/office/drawing/2014/main" id="{6DD2E835-1C67-50F0-309D-6063B63590A9}"/>
              </a:ext>
            </a:extLst>
          </p:cNvPr>
          <p:cNvGraphicFramePr>
            <a:graphicFrameLocks noGrp="1"/>
          </p:cNvGraphicFramePr>
          <p:nvPr>
            <p:ph idx="1"/>
            <p:extLst>
              <p:ext uri="{D42A27DB-BD31-4B8C-83A1-F6EECF244321}">
                <p14:modId xmlns:p14="http://schemas.microsoft.com/office/powerpoint/2010/main" val="157570416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346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txBody>
          <a:bodyPr/>
          <a:lstStyle/>
          <a:p>
            <a:endParaRPr lang="tr-TR"/>
          </a:p>
        </p:txBody>
      </p:sp>
      <p:sp>
        <p:nvSpPr>
          <p:cNvPr id="12" name="Rectangle 11">
            <a:extLst>
              <a:ext uri="{FF2B5EF4-FFF2-40B4-BE49-F238E27FC236}">
                <a16:creationId xmlns:a16="http://schemas.microsoft.com/office/drawing/2014/main" id="{E499DDB0-F27A-44CC-8E62-15E86AF9E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811" y="403509"/>
            <a:ext cx="4087368" cy="6050982"/>
          </a:xfrm>
          <a:prstGeom prst="rect">
            <a:avLst/>
          </a:prstGeom>
          <a:noFill/>
          <a:ln w="6350" cap="sq" cmpd="sng" algn="ctr">
            <a:solidFill>
              <a:schemeClr val="bg2"/>
            </a:solidFill>
            <a:prstDash val="solid"/>
            <a:miter lim="800000"/>
          </a:ln>
          <a:effectLst/>
        </p:spPr>
        <p:txBody>
          <a:bodyPr/>
          <a:lstStyle/>
          <a:p>
            <a:endParaRPr lang="tr-TR"/>
          </a:p>
        </p:txBody>
      </p:sp>
      <p:sp>
        <p:nvSpPr>
          <p:cNvPr id="2" name="Başlık 1">
            <a:extLst>
              <a:ext uri="{FF2B5EF4-FFF2-40B4-BE49-F238E27FC236}">
                <a16:creationId xmlns:a16="http://schemas.microsoft.com/office/drawing/2014/main" id="{E191F4D7-6620-4D62-C9AD-A5B14DC3832D}"/>
              </a:ext>
            </a:extLst>
          </p:cNvPr>
          <p:cNvSpPr>
            <a:spLocks noGrp="1"/>
          </p:cNvSpPr>
          <p:nvPr>
            <p:ph type="title"/>
          </p:nvPr>
        </p:nvSpPr>
        <p:spPr>
          <a:xfrm>
            <a:off x="573409" y="568575"/>
            <a:ext cx="3765200" cy="5457366"/>
          </a:xfrm>
        </p:spPr>
        <p:txBody>
          <a:bodyPr>
            <a:normAutofit/>
          </a:bodyPr>
          <a:lstStyle/>
          <a:p>
            <a:pPr algn="ctr"/>
            <a:r>
              <a:rPr lang="tr-TR" sz="3400">
                <a:solidFill>
                  <a:schemeClr val="bg1"/>
                </a:solidFill>
              </a:rPr>
              <a:t>ANADOLU’DA DANİŞMENTLİLER</a:t>
            </a:r>
            <a:br>
              <a:rPr lang="tr-TR" sz="3400">
                <a:solidFill>
                  <a:schemeClr val="bg1"/>
                </a:solidFill>
              </a:rPr>
            </a:br>
            <a:r>
              <a:rPr lang="tr-TR" sz="3400">
                <a:solidFill>
                  <a:schemeClr val="bg1"/>
                </a:solidFill>
              </a:rPr>
              <a:t>VE DANİŞMENT GAZİ DESTANI</a:t>
            </a:r>
          </a:p>
        </p:txBody>
      </p:sp>
      <p:sp>
        <p:nvSpPr>
          <p:cNvPr id="3" name="İçerik Yer Tutucusu 2">
            <a:extLst>
              <a:ext uri="{FF2B5EF4-FFF2-40B4-BE49-F238E27FC236}">
                <a16:creationId xmlns:a16="http://schemas.microsoft.com/office/drawing/2014/main" id="{9217F120-C267-2BBD-ADA5-2476C83517DE}"/>
              </a:ext>
            </a:extLst>
          </p:cNvPr>
          <p:cNvSpPr>
            <a:spLocks noGrp="1"/>
          </p:cNvSpPr>
          <p:nvPr>
            <p:ph idx="1"/>
          </p:nvPr>
        </p:nvSpPr>
        <p:spPr>
          <a:xfrm>
            <a:off x="5029201" y="559477"/>
            <a:ext cx="6761988" cy="5475563"/>
          </a:xfrm>
        </p:spPr>
        <p:txBody>
          <a:bodyPr anchor="ctr">
            <a:noAutofit/>
          </a:bodyPr>
          <a:lstStyle/>
          <a:p>
            <a:r>
              <a:rPr lang="tr-TR" sz="2400" b="1" dirty="0">
                <a:highlight>
                  <a:srgbClr val="FFFF00"/>
                </a:highlight>
              </a:rPr>
              <a:t>Destanda bahsedilen ana husus Yeşilırmak havzasında  (Amasya, Tokat) ve çevresinde </a:t>
            </a:r>
            <a:r>
              <a:rPr lang="tr-TR" sz="2400" b="1" dirty="0" err="1">
                <a:highlight>
                  <a:srgbClr val="FFFF00"/>
                </a:highlight>
              </a:rPr>
              <a:t>Dânişmendliler’in</a:t>
            </a:r>
            <a:r>
              <a:rPr lang="tr-TR" sz="2400" b="1" dirty="0">
                <a:highlight>
                  <a:srgbClr val="FFFF00"/>
                </a:highlight>
              </a:rPr>
              <a:t> yürüttüğü fetih politikasıdır. Bu nedenle kısaca </a:t>
            </a:r>
            <a:r>
              <a:rPr lang="tr-TR" sz="2400" b="1" dirty="0" err="1">
                <a:highlight>
                  <a:srgbClr val="FFFF00"/>
                </a:highlight>
              </a:rPr>
              <a:t>Dânişmendliler’in</a:t>
            </a:r>
            <a:r>
              <a:rPr lang="tr-TR" sz="2400" b="1" dirty="0">
                <a:highlight>
                  <a:srgbClr val="FFFF00"/>
                </a:highlight>
              </a:rPr>
              <a:t> siyasi tarihinden bahsetmek gerekmektedir. Dânişmendliler, Malazgirt Zaferi’nden sonra Anadolu’da kurulan ilk Türk devletlerinden birisidir (1071-1178). Bu devlet, Melik Ahmet Gümüştekin Dânişmend Gazi tarafından kurulduğundan dolayı “Dânişmendliler” adını almıştır. </a:t>
            </a:r>
          </a:p>
        </p:txBody>
      </p:sp>
    </p:spTree>
    <p:extLst>
      <p:ext uri="{BB962C8B-B14F-4D97-AF65-F5344CB8AC3E}">
        <p14:creationId xmlns:p14="http://schemas.microsoft.com/office/powerpoint/2010/main" val="590008188"/>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Sabu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bu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bu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docProps/app.xml><?xml version="1.0" encoding="utf-8"?>
<Properties xmlns="http://schemas.openxmlformats.org/officeDocument/2006/extended-properties" xmlns:vt="http://schemas.openxmlformats.org/officeDocument/2006/docPropsVTypes">
  <Template>TM03457510[[fn=Sabun]]</Template>
  <TotalTime>268</TotalTime>
  <Words>2633</Words>
  <Application>Microsoft Office PowerPoint</Application>
  <PresentationFormat>Geniş ekran</PresentationFormat>
  <Paragraphs>62</Paragraphs>
  <Slides>35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vt:lpstr>
      <vt:lpstr>Bahnschrift</vt:lpstr>
      <vt:lpstr>Century Gothic</vt:lpstr>
      <vt:lpstr>Sabun</vt:lpstr>
      <vt:lpstr> TÜRK DESTANLARININ ÖZELLİKLERİ ve ANADOLU’DA DANİŞMEND GAZİ DESTANI</vt:lpstr>
      <vt:lpstr>PowerPoint Sunusu</vt:lpstr>
      <vt:lpstr>PowerPoint Sunusu</vt:lpstr>
      <vt:lpstr>PowerPoint Sunusu</vt:lpstr>
      <vt:lpstr>PowerPoint Sunusu</vt:lpstr>
      <vt:lpstr>KÜLTÜRLENME – KÜLTÜR AKTARIMI</vt:lpstr>
      <vt:lpstr>OĞUZ KAĞAN DESTANI </vt:lpstr>
      <vt:lpstr>BU HEDEFLE TÜRKLER DÜNYA HAKİMİYETİNİ KENDİLERİNE İŞ EDİNDİLER… </vt:lpstr>
      <vt:lpstr>ANADOLU’DA DANİŞMENTLİLER VE DANİŞMENT GAZİ DESTANI</vt:lpstr>
      <vt:lpstr>PowerPoint Sunusu</vt:lpstr>
      <vt:lpstr>Dânişmend Gazi Destanı (Dânişmendnâme)</vt:lpstr>
      <vt:lpstr>PowerPoint Sunusu</vt:lpstr>
      <vt:lpstr>PowerPoint Sunusu</vt:lpstr>
      <vt:lpstr>PowerPoint Sunusu</vt:lpstr>
      <vt:lpstr>PowerPoint Sunusu</vt:lpstr>
      <vt:lpstr>Dânişmend Gazi Destanı’nın Kadın Kahramanı: Efrumiye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SONUÇ</vt:lpstr>
      <vt:lpstr>PowerPoint Sunusu</vt:lpstr>
      <vt:lpstr>PowerPoint Sunusu</vt:lpstr>
      <vt:lpstr>PowerPoint Sunusu</vt:lpstr>
      <vt:lpstr>GENÇLERİMİZE</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MUTLU ADAK</dc:creator>
  <cp:lastModifiedBy>Mutlu Adak</cp:lastModifiedBy>
  <cp:revision>59</cp:revision>
  <dcterms:created xsi:type="dcterms:W3CDTF">2022-03-24T21:54:55Z</dcterms:created>
  <dcterms:modified xsi:type="dcterms:W3CDTF">2025-03-06T08:39:18Z</dcterms:modified>
</cp:coreProperties>
</file>